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71" r:id="rId3"/>
    <p:sldId id="278" r:id="rId4"/>
    <p:sldId id="279" r:id="rId5"/>
    <p:sldId id="280" r:id="rId6"/>
    <p:sldId id="293" r:id="rId7"/>
    <p:sldId id="259" r:id="rId8"/>
    <p:sldId id="292" r:id="rId9"/>
    <p:sldId id="291" r:id="rId10"/>
    <p:sldId id="283" r:id="rId11"/>
    <p:sldId id="284" r:id="rId12"/>
    <p:sldId id="285" r:id="rId13"/>
    <p:sldId id="260" r:id="rId14"/>
    <p:sldId id="281" r:id="rId15"/>
    <p:sldId id="282" r:id="rId16"/>
    <p:sldId id="286" r:id="rId17"/>
    <p:sldId id="287" r:id="rId18"/>
    <p:sldId id="288" r:id="rId19"/>
    <p:sldId id="268" r:id="rId20"/>
    <p:sldId id="289" r:id="rId21"/>
    <p:sldId id="294" r:id="rId22"/>
    <p:sldId id="276" r:id="rId2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" initials="T" lastIdx="1" clrIdx="0">
    <p:extLst>
      <p:ext uri="{19B8F6BF-5375-455C-9EA6-DF929625EA0E}">
        <p15:presenceInfo xmlns:p15="http://schemas.microsoft.com/office/powerpoint/2012/main" userId="696a0e5b7cf0d5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937"/>
    <a:srgbClr val="FFFFFF"/>
    <a:srgbClr val="F09B34"/>
    <a:srgbClr val="EBEBEB"/>
    <a:srgbClr val="FAD85D"/>
    <a:srgbClr val="6C7F90"/>
    <a:srgbClr val="6CD85D"/>
    <a:srgbClr val="444444"/>
    <a:srgbClr val="2E4860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4063" autoAdjust="0"/>
  </p:normalViewPr>
  <p:slideViewPr>
    <p:cSldViewPr snapToGrid="0" showGuides="1">
      <p:cViewPr varScale="1">
        <p:scale>
          <a:sx n="95" d="100"/>
          <a:sy n="95" d="100"/>
        </p:scale>
        <p:origin x="63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F1931-40F1-4271-BC27-465640766265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21D18-01BF-4E81-91A7-4396194EDA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212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26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46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29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36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5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24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43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142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33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20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34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19EC6-A7F9-4038-B584-32C3F4D916B2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47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news.51edu.com/uploadfile/2015/1221/20151221053143376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://news.51edu.com/uploadfile/2015/1221/20151221053143376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42925" y="1356508"/>
            <a:ext cx="4595813" cy="71438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42925" y="4077375"/>
            <a:ext cx="4595813" cy="71438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38150" y="1401335"/>
            <a:ext cx="87058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2E48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  <a:endParaRPr lang="zh-CN" altLang="en-US" sz="4400" b="1" dirty="0">
              <a:solidFill>
                <a:srgbClr val="2E48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542925" y="3463423"/>
            <a:ext cx="4595813" cy="4763"/>
          </a:xfrm>
          <a:prstGeom prst="line">
            <a:avLst/>
          </a:prstGeom>
          <a:ln w="15875">
            <a:solidFill>
              <a:srgbClr val="4444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6391" y="3527068"/>
            <a:ext cx="295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Fang Tan, Siting Yang, </a:t>
            </a:r>
            <a:r>
              <a:rPr lang="en-US" altLang="zh-CN" sz="1000" b="1" dirty="0" err="1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Xiaoyan</a:t>
            </a:r>
            <a:r>
              <a:rPr lang="en-US" altLang="zh-CN" sz="1000" b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Wu, Jian Xu</a:t>
            </a:r>
            <a:endParaRPr lang="zh-CN" altLang="en-US" sz="1000"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图片 13" descr="http://news.51edu.com/uploadfile/2015/1221/20151221053143376.png">
            <a:extLst>
              <a:ext uri="{FF2B5EF4-FFF2-40B4-BE49-F238E27FC236}">
                <a16:creationId xmlns:a16="http://schemas.microsoft.com/office/drawing/2014/main" id="{D20D22BE-82F1-4C2A-9D83-B36F0AD4EA50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925" y="178204"/>
            <a:ext cx="1210150" cy="117830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8">
            <a:extLst>
              <a:ext uri="{FF2B5EF4-FFF2-40B4-BE49-F238E27FC236}">
                <a16:creationId xmlns:a16="http://schemas.microsoft.com/office/drawing/2014/main" id="{5833413D-C7C2-4100-AB21-AE0801B7746F}"/>
              </a:ext>
            </a:extLst>
          </p:cNvPr>
          <p:cNvSpPr txBox="1"/>
          <p:nvPr/>
        </p:nvSpPr>
        <p:spPr>
          <a:xfrm>
            <a:off x="486390" y="3767745"/>
            <a:ext cx="4085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i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Information Management, Sun </a:t>
            </a:r>
            <a:r>
              <a:rPr lang="en-US" altLang="zh-CN" sz="1000" i="1" dirty="0" err="1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Yat</a:t>
            </a:r>
            <a:r>
              <a:rPr lang="en-US" altLang="zh-CN" sz="1000" i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-Sen University </a:t>
            </a:r>
            <a:endParaRPr lang="zh-CN" altLang="en-US" sz="1000" i="1"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3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439" y="4767574"/>
            <a:ext cx="43625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6342" y="1838476"/>
            <a:ext cx="368447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spc="-10" dirty="0">
                <a:solidFill>
                  <a:srgbClr val="383838"/>
                </a:solidFill>
              </a:rPr>
              <a:t>Development trend analysis of biomedical entity</a:t>
            </a:r>
          </a:p>
          <a:p>
            <a:pPr algn="just"/>
            <a:endParaRPr lang="en-US" altLang="zh-CN" b="1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Numbers of biomedical entities of Species, Diseases, Gene/Protein, and Drugs/Chemical are calculated for evolutionary analysis.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ADB2CCA-9445-43F9-B97E-87F0979B94B4}"/>
              </a:ext>
            </a:extLst>
          </p:cNvPr>
          <p:cNvGrpSpPr/>
          <p:nvPr/>
        </p:nvGrpSpPr>
        <p:grpSpPr>
          <a:xfrm>
            <a:off x="0" y="216383"/>
            <a:ext cx="2012156" cy="518604"/>
            <a:chOff x="0" y="216383"/>
            <a:chExt cx="2012156" cy="518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285C5C8-BD2D-488D-9CBD-99E66C1F88DB}"/>
                </a:ext>
              </a:extLst>
            </p:cNvPr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6">
              <a:extLst>
                <a:ext uri="{FF2B5EF4-FFF2-40B4-BE49-F238E27FC236}">
                  <a16:creationId xmlns:a16="http://schemas.microsoft.com/office/drawing/2014/main" id="{436A0E70-3351-4D76-8F7D-827D9954FC53}"/>
                </a:ext>
              </a:extLst>
            </p:cNvPr>
            <p:cNvSpPr txBox="1"/>
            <p:nvPr/>
          </p:nvSpPr>
          <p:spPr>
            <a:xfrm>
              <a:off x="0" y="306408"/>
              <a:ext cx="20121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METHODOLOGY</a:t>
              </a: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97942EF6-0291-46F8-BA0F-5624F000A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44" y="1324778"/>
            <a:ext cx="4581279" cy="299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1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439" y="4767574"/>
            <a:ext cx="43625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0460" y="1913916"/>
            <a:ext cx="368447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spc="-10" dirty="0">
                <a:solidFill>
                  <a:srgbClr val="383838"/>
                </a:solidFill>
              </a:rPr>
              <a:t>Analysis of the most funded entities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The funding for an entity is the sum of the funding for all articles in which the entity appears.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ADB2CCA-9445-43F9-B97E-87F0979B94B4}"/>
              </a:ext>
            </a:extLst>
          </p:cNvPr>
          <p:cNvGrpSpPr/>
          <p:nvPr/>
        </p:nvGrpSpPr>
        <p:grpSpPr>
          <a:xfrm>
            <a:off x="0" y="216383"/>
            <a:ext cx="2012156" cy="518604"/>
            <a:chOff x="0" y="216383"/>
            <a:chExt cx="2012156" cy="518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285C5C8-BD2D-488D-9CBD-99E66C1F88DB}"/>
                </a:ext>
              </a:extLst>
            </p:cNvPr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6">
              <a:extLst>
                <a:ext uri="{FF2B5EF4-FFF2-40B4-BE49-F238E27FC236}">
                  <a16:creationId xmlns:a16="http://schemas.microsoft.com/office/drawing/2014/main" id="{436A0E70-3351-4D76-8F7D-827D9954FC53}"/>
                </a:ext>
              </a:extLst>
            </p:cNvPr>
            <p:cNvSpPr txBox="1"/>
            <p:nvPr/>
          </p:nvSpPr>
          <p:spPr>
            <a:xfrm>
              <a:off x="0" y="306408"/>
              <a:ext cx="20121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METHODOLOGY</a:t>
              </a: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A14E1085-F0F7-48E0-A26F-A6F740A06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77" y="1251091"/>
            <a:ext cx="4450652" cy="30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439" y="4767574"/>
            <a:ext cx="43625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3838" y="1471310"/>
            <a:ext cx="368447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spc="-10" dirty="0">
                <a:solidFill>
                  <a:srgbClr val="383838"/>
                </a:solidFill>
              </a:rPr>
              <a:t>Analysis of the relationship between entity research popularity and government funding</a:t>
            </a:r>
          </a:p>
          <a:p>
            <a:pPr algn="just"/>
            <a:endParaRPr lang="en-US" altLang="zh-CN" b="1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The entity research popularity is the number of papers in which the entity is occurred.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The funding for an entity in a given year is the sum of the funding for all articles in which the entity appears in that year.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ADB2CCA-9445-43F9-B97E-87F0979B94B4}"/>
              </a:ext>
            </a:extLst>
          </p:cNvPr>
          <p:cNvGrpSpPr/>
          <p:nvPr/>
        </p:nvGrpSpPr>
        <p:grpSpPr>
          <a:xfrm>
            <a:off x="0" y="216383"/>
            <a:ext cx="2012156" cy="518604"/>
            <a:chOff x="0" y="216383"/>
            <a:chExt cx="2012156" cy="518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285C5C8-BD2D-488D-9CBD-99E66C1F88DB}"/>
                </a:ext>
              </a:extLst>
            </p:cNvPr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6">
              <a:extLst>
                <a:ext uri="{FF2B5EF4-FFF2-40B4-BE49-F238E27FC236}">
                  <a16:creationId xmlns:a16="http://schemas.microsoft.com/office/drawing/2014/main" id="{436A0E70-3351-4D76-8F7D-827D9954FC53}"/>
                </a:ext>
              </a:extLst>
            </p:cNvPr>
            <p:cNvSpPr txBox="1"/>
            <p:nvPr/>
          </p:nvSpPr>
          <p:spPr>
            <a:xfrm>
              <a:off x="0" y="306408"/>
              <a:ext cx="20121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METHODOLOGY</a:t>
              </a: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9D7283B2-01D3-41F6-A3AA-705876421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77" y="1251091"/>
            <a:ext cx="4450652" cy="30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4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4439" y="4767574"/>
            <a:ext cx="44475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12" name="矩形 11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81" y="215884"/>
            <a:ext cx="2549900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" y="304268"/>
            <a:ext cx="254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RESULTS</a:t>
            </a:r>
            <a:endParaRPr lang="zh-CN" altLang="en-US" sz="1600" b="1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9585" y="896240"/>
            <a:ext cx="3820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>
                <a:solidFill>
                  <a:srgbClr val="232323"/>
                </a:solidFill>
              </a:rPr>
              <a:t>Development trend analysis of biomedical entity</a:t>
            </a:r>
            <a:endParaRPr lang="zh-CN" altLang="en-US" b="1" dirty="0">
              <a:solidFill>
                <a:srgbClr val="232323"/>
              </a:solidFill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05873" y="1542571"/>
            <a:ext cx="3704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33939" y="2948540"/>
            <a:ext cx="3854096" cy="1555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altLang="zh-CN" sz="1400" kern="1600" spc="-20" dirty="0"/>
              <a:t>Over 30 years (1988-2017),</a:t>
            </a:r>
          </a:p>
          <a:p>
            <a:pPr>
              <a:lnSpc>
                <a:spcPct val="97000"/>
              </a:lnSpc>
            </a:pPr>
            <a:endParaRPr lang="en-US" altLang="zh-CN" sz="1400" kern="1600" spc="-20" dirty="0"/>
          </a:p>
          <a:p>
            <a:pPr>
              <a:lnSpc>
                <a:spcPct val="97000"/>
              </a:lnSpc>
            </a:pPr>
            <a:r>
              <a:rPr lang="en-US" altLang="zh-CN" sz="1400" kern="1600" spc="-20" dirty="0"/>
              <a:t>Gene entities: Rising the fastest and is in the stage of rapid development.</a:t>
            </a:r>
          </a:p>
          <a:p>
            <a:pPr>
              <a:lnSpc>
                <a:spcPct val="97000"/>
              </a:lnSpc>
            </a:pPr>
            <a:endParaRPr lang="en-US" altLang="zh-CN" sz="1400" kern="1600" spc="-20" dirty="0"/>
          </a:p>
          <a:p>
            <a:pPr>
              <a:lnSpc>
                <a:spcPct val="97000"/>
              </a:lnSpc>
            </a:pPr>
            <a:r>
              <a:rPr lang="en-US" altLang="zh-CN" sz="1400" spc="-20" dirty="0"/>
              <a:t>Species entities:  in the flat stage and is less numerous.</a:t>
            </a:r>
            <a:endParaRPr lang="zh-CN" altLang="en-US" sz="1400" spc="-20" dirty="0"/>
          </a:p>
        </p:txBody>
      </p:sp>
      <p:pic>
        <p:nvPicPr>
          <p:cNvPr id="20" name="Picture 1">
            <a:extLst>
              <a:ext uri="{FF2B5EF4-FFF2-40B4-BE49-F238E27FC236}">
                <a16:creationId xmlns:a16="http://schemas.microsoft.com/office/drawing/2014/main" id="{C8BBB033-5370-4C81-AF7B-C990859C7C6C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rcRect r="8686"/>
          <a:stretch/>
        </p:blipFill>
        <p:spPr bwMode="auto">
          <a:xfrm>
            <a:off x="605873" y="2069709"/>
            <a:ext cx="3704190" cy="2433937"/>
          </a:xfrm>
          <a:prstGeom prst="rect">
            <a:avLst/>
          </a:prstGeom>
          <a:noFill/>
        </p:spPr>
      </p:pic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6650923-288A-466B-B515-DF429FD04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092057"/>
              </p:ext>
            </p:extLst>
          </p:nvPr>
        </p:nvGraphicFramePr>
        <p:xfrm>
          <a:off x="4922166" y="1684449"/>
          <a:ext cx="2520315" cy="1149985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286510">
                  <a:extLst>
                    <a:ext uri="{9D8B030D-6E8A-4147-A177-3AD203B41FA5}">
                      <a16:colId xmlns:a16="http://schemas.microsoft.com/office/drawing/2014/main" val="3208301600"/>
                    </a:ext>
                  </a:extLst>
                </a:gridCol>
                <a:gridCol w="1233805">
                  <a:extLst>
                    <a:ext uri="{9D8B030D-6E8A-4147-A177-3AD203B41FA5}">
                      <a16:colId xmlns:a16="http://schemas.microsoft.com/office/drawing/2014/main" val="28584072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b="0" kern="100" dirty="0">
                          <a:effectLst/>
                        </a:rPr>
                        <a:t>Entity Type</a:t>
                      </a:r>
                      <a:endParaRPr lang="zh-CN" sz="14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b="0" kern="100" dirty="0">
                          <a:effectLst/>
                        </a:rPr>
                        <a:t>Number</a:t>
                      </a:r>
                      <a:endParaRPr lang="zh-CN" sz="14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1092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Species</a:t>
                      </a:r>
                      <a:endParaRPr lang="zh-CN" sz="14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84,203</a:t>
                      </a:r>
                      <a:endParaRPr lang="zh-CN" sz="14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2565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Disease</a:t>
                      </a:r>
                      <a:endParaRPr lang="zh-CN" sz="14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36,704</a:t>
                      </a:r>
                      <a:endParaRPr lang="zh-CN" sz="14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4648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Gene</a:t>
                      </a:r>
                      <a:endParaRPr lang="zh-CN" sz="14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00">
                          <a:effectLst/>
                        </a:rPr>
                        <a:t>25,489</a:t>
                      </a:r>
                      <a:endParaRPr lang="zh-CN" sz="1400" b="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4452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Drug</a:t>
                      </a:r>
                      <a:endParaRPr lang="zh-CN" sz="14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134,574</a:t>
                      </a:r>
                      <a:endParaRPr lang="zh-CN" sz="14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4367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81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4439" y="4767574"/>
            <a:ext cx="44475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12" name="矩形 11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81" y="215884"/>
            <a:ext cx="2549900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" y="304268"/>
            <a:ext cx="254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RESULTS</a:t>
            </a:r>
            <a:endParaRPr lang="zh-CN" altLang="en-US" sz="1600" b="1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10378" y="846873"/>
            <a:ext cx="3280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>
                <a:solidFill>
                  <a:srgbClr val="232323"/>
                </a:solidFill>
              </a:rPr>
              <a:t>Analysis of Entities with the highest total funding</a:t>
            </a:r>
            <a:endParaRPr lang="zh-CN" altLang="en-US" b="1" dirty="0">
              <a:solidFill>
                <a:srgbClr val="232323"/>
              </a:solidFill>
            </a:endParaRPr>
          </a:p>
        </p:txBody>
      </p:sp>
      <p:cxnSp>
        <p:nvCxnSpPr>
          <p:cNvPr id="17" name="直接连接符 16"/>
          <p:cNvCxnSpPr>
            <a:cxnSpLocks/>
          </p:cNvCxnSpPr>
          <p:nvPr/>
        </p:nvCxnSpPr>
        <p:spPr>
          <a:xfrm flipV="1">
            <a:off x="5406625" y="1493204"/>
            <a:ext cx="3013894" cy="14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10378" y="1852514"/>
            <a:ext cx="3110142" cy="2182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7000"/>
              </a:lnSpc>
            </a:pPr>
            <a:r>
              <a:rPr lang="en-US" altLang="zh-CN" sz="1400" kern="1600" spc="-20" dirty="0"/>
              <a:t>Mice, HIV, Human immunodeficiency disease and Tumor have all received more than $100 billion.</a:t>
            </a:r>
          </a:p>
          <a:p>
            <a:pPr algn="just">
              <a:lnSpc>
                <a:spcPct val="97000"/>
              </a:lnSpc>
            </a:pPr>
            <a:endParaRPr lang="en-US" altLang="zh-CN" sz="1400" kern="1600" spc="-20" dirty="0"/>
          </a:p>
          <a:p>
            <a:pPr algn="just">
              <a:lnSpc>
                <a:spcPct val="97000"/>
              </a:lnSpc>
            </a:pPr>
            <a:r>
              <a:rPr lang="en-US" altLang="zh-CN" sz="1400" kern="1600" spc="-20" dirty="0"/>
              <a:t>The disease entity appeared 9 times while the gene entity only 3 times.</a:t>
            </a:r>
          </a:p>
          <a:p>
            <a:pPr algn="just">
              <a:lnSpc>
                <a:spcPct val="97000"/>
              </a:lnSpc>
            </a:pPr>
            <a:endParaRPr lang="en-US" altLang="zh-CN" sz="1400" kern="1600" spc="-20" dirty="0"/>
          </a:p>
          <a:p>
            <a:pPr algn="just">
              <a:lnSpc>
                <a:spcPct val="97000"/>
              </a:lnSpc>
            </a:pPr>
            <a:r>
              <a:rPr lang="en-US" altLang="zh-CN" sz="1400" kern="1600" spc="-20" dirty="0"/>
              <a:t>The study of disease is an area of research that the NIH has always valued and continues to focus on.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8E1690E4-4E8D-4FF9-AA20-D2B8ACCE2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754916"/>
              </p:ext>
            </p:extLst>
          </p:nvPr>
        </p:nvGraphicFramePr>
        <p:xfrm>
          <a:off x="466694" y="940609"/>
          <a:ext cx="4769109" cy="3826965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16966">
                  <a:extLst>
                    <a:ext uri="{9D8B030D-6E8A-4147-A177-3AD203B41FA5}">
                      <a16:colId xmlns:a16="http://schemas.microsoft.com/office/drawing/2014/main" val="2416188947"/>
                    </a:ext>
                  </a:extLst>
                </a:gridCol>
                <a:gridCol w="972008">
                  <a:extLst>
                    <a:ext uri="{9D8B030D-6E8A-4147-A177-3AD203B41FA5}">
                      <a16:colId xmlns:a16="http://schemas.microsoft.com/office/drawing/2014/main" val="1512239432"/>
                    </a:ext>
                  </a:extLst>
                </a:gridCol>
                <a:gridCol w="972008">
                  <a:extLst>
                    <a:ext uri="{9D8B030D-6E8A-4147-A177-3AD203B41FA5}">
                      <a16:colId xmlns:a16="http://schemas.microsoft.com/office/drawing/2014/main" val="2919559212"/>
                    </a:ext>
                  </a:extLst>
                </a:gridCol>
                <a:gridCol w="939849">
                  <a:extLst>
                    <a:ext uri="{9D8B030D-6E8A-4147-A177-3AD203B41FA5}">
                      <a16:colId xmlns:a16="http://schemas.microsoft.com/office/drawing/2014/main" val="759392791"/>
                    </a:ext>
                  </a:extLst>
                </a:gridCol>
                <a:gridCol w="1468278">
                  <a:extLst>
                    <a:ext uri="{9D8B030D-6E8A-4147-A177-3AD203B41FA5}">
                      <a16:colId xmlns:a16="http://schemas.microsoft.com/office/drawing/2014/main" val="39500388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ID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Entity ID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Entity Name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Entity Type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Funds (</a:t>
                      </a:r>
                      <a:r>
                        <a:rPr lang="en-US" altLang="zh-CN" sz="900" dirty="0">
                          <a:effectLst/>
                          <a:latin typeface="+mn-lt"/>
                        </a:rPr>
                        <a:t>billion</a:t>
                      </a:r>
                      <a:r>
                        <a:rPr lang="en-US" sz="900" dirty="0">
                          <a:effectLst/>
                          <a:latin typeface="+mn-lt"/>
                        </a:rPr>
                        <a:t>)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894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1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1009505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Mice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species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183.87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C93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486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2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1272105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HIV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species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165.38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145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3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106985801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Human immunodeficiency disease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disease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127.30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581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4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256225101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Tumor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disease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101.09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1104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5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255268301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Cancer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disease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94.07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143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6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1009005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Mouse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species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93.22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493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7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1011605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Rat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species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66.93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189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8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4168403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Alcohol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drug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62.13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4471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9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323759402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Insulin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gene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51.24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55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10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1167605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HIV-1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species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48.70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9183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11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258006601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DM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disease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42.71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10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12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325454802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CD4+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gene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40.97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472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13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291977503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Glucose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drug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39.99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291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14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107480901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Breast and</a:t>
                      </a:r>
                      <a:endParaRPr lang="zh-CN" sz="900" dirty="0">
                        <a:effectLst/>
                        <a:latin typeface="+mn-lt"/>
                      </a:endParaRPr>
                    </a:p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epithelial-myoepithelial carcinomas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disease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34.50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5816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15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287734103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Ca2+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drug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28.60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3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16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107550501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AD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disease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25.93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9559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17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261400701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Obesity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disease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23.81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277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18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267406001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Depression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</a:rPr>
                        <a:t>disease</a:t>
                      </a:r>
                      <a:endParaRPr lang="zh-CN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23.80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97640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19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106971701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Bronchial asthma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disease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23.65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8C93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8434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20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325464002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p32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gene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22.07</a:t>
                      </a:r>
                      <a:endParaRPr lang="zh-CN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F8C9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934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37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4439" y="4767574"/>
            <a:ext cx="44475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12" name="矩形 11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81" y="215884"/>
            <a:ext cx="2549900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" y="304268"/>
            <a:ext cx="254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RESULTS</a:t>
            </a:r>
            <a:endParaRPr lang="zh-CN" altLang="en-US" sz="1600" b="1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1886" y="861181"/>
            <a:ext cx="6782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>
                <a:solidFill>
                  <a:srgbClr val="232323"/>
                </a:solidFill>
              </a:rPr>
              <a:t>Analysis of the relationship between research popularity of species entity and government funding</a:t>
            </a:r>
            <a:endParaRPr lang="zh-CN" altLang="en-US" b="1" dirty="0">
              <a:solidFill>
                <a:srgbClr val="232323"/>
              </a:solidFill>
            </a:endParaRPr>
          </a:p>
        </p:txBody>
      </p:sp>
      <p:cxnSp>
        <p:nvCxnSpPr>
          <p:cNvPr id="17" name="直接连接符 16"/>
          <p:cNvCxnSpPr>
            <a:cxnSpLocks/>
          </p:cNvCxnSpPr>
          <p:nvPr/>
        </p:nvCxnSpPr>
        <p:spPr>
          <a:xfrm flipV="1">
            <a:off x="472884" y="1507512"/>
            <a:ext cx="6621252" cy="103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8597F74D-6F71-42DE-A1D3-25C137E1EE7F}"/>
              </a:ext>
            </a:extLst>
          </p:cNvPr>
          <p:cNvGrpSpPr/>
          <p:nvPr/>
        </p:nvGrpSpPr>
        <p:grpSpPr>
          <a:xfrm>
            <a:off x="4835831" y="1693023"/>
            <a:ext cx="3452108" cy="2763582"/>
            <a:chOff x="0" y="0"/>
            <a:chExt cx="6912000" cy="5534192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381687C4-237A-46A7-864D-325496564F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456000" cy="2767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3">
              <a:extLst>
                <a:ext uri="{FF2B5EF4-FFF2-40B4-BE49-F238E27FC236}">
                  <a16:creationId xmlns:a16="http://schemas.microsoft.com/office/drawing/2014/main" id="{FBDB453C-06ED-4903-A3C7-3A02978B60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000" y="0"/>
              <a:ext cx="3456000" cy="2767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>
              <a:extLst>
                <a:ext uri="{FF2B5EF4-FFF2-40B4-BE49-F238E27FC236}">
                  <a16:creationId xmlns:a16="http://schemas.microsoft.com/office/drawing/2014/main" id="{5845147A-EBFC-4D42-AB9B-C7A59F1357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67096"/>
              <a:ext cx="3456000" cy="2767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">
              <a:extLst>
                <a:ext uri="{FF2B5EF4-FFF2-40B4-BE49-F238E27FC236}">
                  <a16:creationId xmlns:a16="http://schemas.microsoft.com/office/drawing/2014/main" id="{08CE41D5-87DB-40A5-B464-674FD84060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000" y="2767096"/>
              <a:ext cx="3456000" cy="2767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TextBox 20">
            <a:extLst>
              <a:ext uri="{FF2B5EF4-FFF2-40B4-BE49-F238E27FC236}">
                <a16:creationId xmlns:a16="http://schemas.microsoft.com/office/drawing/2014/main" id="{7B18E7AF-B556-4F2E-8157-A453639BCE34}"/>
              </a:ext>
            </a:extLst>
          </p:cNvPr>
          <p:cNvSpPr txBox="1"/>
          <p:nvPr/>
        </p:nvSpPr>
        <p:spPr>
          <a:xfrm>
            <a:off x="705315" y="2279542"/>
            <a:ext cx="3486778" cy="1973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7000"/>
              </a:lnSpc>
            </a:pPr>
            <a:r>
              <a:rPr lang="en-US" altLang="zh-CN" sz="1400" spc="-20" dirty="0"/>
              <a:t>In 1988, a small increase in funding is followed by a significant increase in research popularity.</a:t>
            </a:r>
          </a:p>
          <a:p>
            <a:pPr algn="just">
              <a:lnSpc>
                <a:spcPct val="97000"/>
              </a:lnSpc>
            </a:pPr>
            <a:endParaRPr lang="en-US" altLang="zh-CN" sz="1400" spc="-20" dirty="0"/>
          </a:p>
          <a:p>
            <a:pPr algn="just">
              <a:lnSpc>
                <a:spcPct val="97000"/>
              </a:lnSpc>
            </a:pPr>
            <a:r>
              <a:rPr lang="en-US" altLang="zh-CN" sz="1400" spc="-20" dirty="0"/>
              <a:t>The slopes decrease gradually in the following three years.</a:t>
            </a:r>
          </a:p>
          <a:p>
            <a:pPr algn="just">
              <a:lnSpc>
                <a:spcPct val="97000"/>
              </a:lnSpc>
            </a:pPr>
            <a:endParaRPr lang="en-US" altLang="zh-CN" sz="1400" spc="-20" dirty="0"/>
          </a:p>
          <a:p>
            <a:pPr algn="just">
              <a:lnSpc>
                <a:spcPct val="97000"/>
              </a:lnSpc>
            </a:pPr>
            <a:r>
              <a:rPr lang="en-US" altLang="zh-CN" sz="1400" spc="-20" dirty="0"/>
              <a:t>Low linearity coefficient leads low interpretability.</a:t>
            </a:r>
          </a:p>
        </p:txBody>
      </p:sp>
      <p:sp>
        <p:nvSpPr>
          <p:cNvPr id="25" name="TextBox 10">
            <a:extLst>
              <a:ext uri="{FF2B5EF4-FFF2-40B4-BE49-F238E27FC236}">
                <a16:creationId xmlns:a16="http://schemas.microsoft.com/office/drawing/2014/main" id="{A33730FC-83CF-4BB5-8F3B-0FC66F3FEAE8}"/>
              </a:ext>
            </a:extLst>
          </p:cNvPr>
          <p:cNvSpPr txBox="1"/>
          <p:nvPr/>
        </p:nvSpPr>
        <p:spPr>
          <a:xfrm>
            <a:off x="5000149" y="4513658"/>
            <a:ext cx="2856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Scatterplot of species entity research funding and research popularity in 1988, 1998, 2008 and 2017</a:t>
            </a:r>
          </a:p>
        </p:txBody>
      </p:sp>
    </p:spTree>
    <p:extLst>
      <p:ext uri="{BB962C8B-B14F-4D97-AF65-F5344CB8AC3E}">
        <p14:creationId xmlns:p14="http://schemas.microsoft.com/office/powerpoint/2010/main" val="225241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4439" y="4767574"/>
            <a:ext cx="44475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12" name="矩形 11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81" y="215884"/>
            <a:ext cx="2549900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" y="304268"/>
            <a:ext cx="254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RESULTS</a:t>
            </a:r>
            <a:endParaRPr lang="zh-CN" altLang="en-US" sz="1600" b="1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1886" y="861181"/>
            <a:ext cx="6782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>
                <a:solidFill>
                  <a:srgbClr val="232323"/>
                </a:solidFill>
              </a:rPr>
              <a:t>Analysis of the relationship between research popularity of disease entity and government funding</a:t>
            </a:r>
            <a:endParaRPr lang="zh-CN" altLang="en-US" b="1" dirty="0">
              <a:solidFill>
                <a:srgbClr val="232323"/>
              </a:solidFill>
            </a:endParaRPr>
          </a:p>
        </p:txBody>
      </p:sp>
      <p:cxnSp>
        <p:nvCxnSpPr>
          <p:cNvPr id="17" name="直接连接符 16"/>
          <p:cNvCxnSpPr>
            <a:cxnSpLocks/>
          </p:cNvCxnSpPr>
          <p:nvPr/>
        </p:nvCxnSpPr>
        <p:spPr>
          <a:xfrm flipV="1">
            <a:off x="472884" y="1507512"/>
            <a:ext cx="6621252" cy="103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0">
            <a:extLst>
              <a:ext uri="{FF2B5EF4-FFF2-40B4-BE49-F238E27FC236}">
                <a16:creationId xmlns:a16="http://schemas.microsoft.com/office/drawing/2014/main" id="{7B18E7AF-B556-4F2E-8157-A453639BCE34}"/>
              </a:ext>
            </a:extLst>
          </p:cNvPr>
          <p:cNvSpPr txBox="1"/>
          <p:nvPr/>
        </p:nvSpPr>
        <p:spPr>
          <a:xfrm>
            <a:off x="705315" y="2279542"/>
            <a:ext cx="3486778" cy="1973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7000"/>
              </a:lnSpc>
            </a:pPr>
            <a:r>
              <a:rPr lang="en-US" altLang="zh-CN" sz="1400" spc="-20" dirty="0"/>
              <a:t>In 1988, a small increase in funding is followed by a significant increase in research popularity.</a:t>
            </a:r>
          </a:p>
          <a:p>
            <a:pPr algn="just">
              <a:lnSpc>
                <a:spcPct val="97000"/>
              </a:lnSpc>
            </a:pPr>
            <a:endParaRPr lang="en-US" altLang="zh-CN" sz="1400" spc="-20" dirty="0"/>
          </a:p>
          <a:p>
            <a:pPr algn="just">
              <a:lnSpc>
                <a:spcPct val="97000"/>
              </a:lnSpc>
            </a:pPr>
            <a:r>
              <a:rPr lang="en-US" altLang="zh-CN" sz="1400" spc="-20" dirty="0"/>
              <a:t>The increase in funding amount is greater than the increase in research popularity.</a:t>
            </a:r>
          </a:p>
          <a:p>
            <a:pPr algn="just">
              <a:lnSpc>
                <a:spcPct val="97000"/>
              </a:lnSpc>
            </a:pPr>
            <a:endParaRPr lang="en-US" altLang="zh-CN" sz="1400" spc="-20" dirty="0"/>
          </a:p>
          <a:p>
            <a:pPr algn="just">
              <a:lnSpc>
                <a:spcPct val="97000"/>
              </a:lnSpc>
            </a:pPr>
            <a:r>
              <a:rPr lang="en-US" altLang="zh-CN" sz="1400" spc="-20" dirty="0"/>
              <a:t>More entities with high funding and low research popularity in 2017.</a:t>
            </a:r>
          </a:p>
        </p:txBody>
      </p:sp>
      <p:sp>
        <p:nvSpPr>
          <p:cNvPr id="25" name="TextBox 10">
            <a:extLst>
              <a:ext uri="{FF2B5EF4-FFF2-40B4-BE49-F238E27FC236}">
                <a16:creationId xmlns:a16="http://schemas.microsoft.com/office/drawing/2014/main" id="{A33730FC-83CF-4BB5-8F3B-0FC66F3FEAE8}"/>
              </a:ext>
            </a:extLst>
          </p:cNvPr>
          <p:cNvSpPr txBox="1"/>
          <p:nvPr/>
        </p:nvSpPr>
        <p:spPr>
          <a:xfrm>
            <a:off x="5000149" y="4513658"/>
            <a:ext cx="2856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Scatterplot of disease entity research funding and research popularity in 1988, 1998, 2008 and 2017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E6128300-7BE3-4B70-A683-7E249FBE64F1}"/>
              </a:ext>
            </a:extLst>
          </p:cNvPr>
          <p:cNvGrpSpPr>
            <a:grpSpLocks noChangeAspect="1"/>
          </p:cNvGrpSpPr>
          <p:nvPr/>
        </p:nvGrpSpPr>
        <p:grpSpPr>
          <a:xfrm>
            <a:off x="4828792" y="1691805"/>
            <a:ext cx="3449099" cy="2764800"/>
            <a:chOff x="0" y="0"/>
            <a:chExt cx="6912000" cy="5541310"/>
          </a:xfrm>
        </p:grpSpPr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8526F015-89AB-4170-A8BA-A5BE811387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456000" cy="2767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3">
              <a:extLst>
                <a:ext uri="{FF2B5EF4-FFF2-40B4-BE49-F238E27FC236}">
                  <a16:creationId xmlns:a16="http://schemas.microsoft.com/office/drawing/2014/main" id="{991831A4-4A2C-423E-8521-D0F1EBD2E4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000" y="0"/>
              <a:ext cx="3456000" cy="2767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4">
              <a:extLst>
                <a:ext uri="{FF2B5EF4-FFF2-40B4-BE49-F238E27FC236}">
                  <a16:creationId xmlns:a16="http://schemas.microsoft.com/office/drawing/2014/main" id="{C38D950C-6F8A-4229-B87E-666D4E49C1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74214"/>
              <a:ext cx="3456000" cy="2767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5">
              <a:extLst>
                <a:ext uri="{FF2B5EF4-FFF2-40B4-BE49-F238E27FC236}">
                  <a16:creationId xmlns:a16="http://schemas.microsoft.com/office/drawing/2014/main" id="{DA520926-3114-47B3-84E9-40D684B418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000" y="2774214"/>
              <a:ext cx="3456000" cy="2767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7359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4439" y="4767574"/>
            <a:ext cx="44475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12" name="矩形 11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81" y="215884"/>
            <a:ext cx="2549900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" y="304268"/>
            <a:ext cx="254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RESULTS</a:t>
            </a:r>
            <a:endParaRPr lang="zh-CN" altLang="en-US" sz="1600" b="1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1886" y="861181"/>
            <a:ext cx="6782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>
                <a:solidFill>
                  <a:srgbClr val="232323"/>
                </a:solidFill>
              </a:rPr>
              <a:t>Analysis of the relationship between research popularity of gene/protein entity and government funding</a:t>
            </a:r>
            <a:endParaRPr lang="zh-CN" altLang="en-US" b="1" dirty="0">
              <a:solidFill>
                <a:srgbClr val="232323"/>
              </a:solidFill>
            </a:endParaRPr>
          </a:p>
        </p:txBody>
      </p:sp>
      <p:cxnSp>
        <p:nvCxnSpPr>
          <p:cNvPr id="17" name="直接连接符 16"/>
          <p:cNvCxnSpPr>
            <a:cxnSpLocks/>
          </p:cNvCxnSpPr>
          <p:nvPr/>
        </p:nvCxnSpPr>
        <p:spPr>
          <a:xfrm flipV="1">
            <a:off x="472884" y="1507512"/>
            <a:ext cx="6621252" cy="103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0">
            <a:extLst>
              <a:ext uri="{FF2B5EF4-FFF2-40B4-BE49-F238E27FC236}">
                <a16:creationId xmlns:a16="http://schemas.microsoft.com/office/drawing/2014/main" id="{7B18E7AF-B556-4F2E-8157-A453639BCE34}"/>
              </a:ext>
            </a:extLst>
          </p:cNvPr>
          <p:cNvSpPr txBox="1"/>
          <p:nvPr/>
        </p:nvSpPr>
        <p:spPr>
          <a:xfrm>
            <a:off x="705315" y="2279542"/>
            <a:ext cx="3486778" cy="1346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7000"/>
              </a:lnSpc>
            </a:pPr>
            <a:r>
              <a:rPr lang="en-US" altLang="zh-CN" sz="1400" spc="-20" dirty="0"/>
              <a:t>In 1988, the increase in research popularity by a small increase in funding is more significant.</a:t>
            </a:r>
          </a:p>
          <a:p>
            <a:pPr algn="just">
              <a:lnSpc>
                <a:spcPct val="97000"/>
              </a:lnSpc>
            </a:pPr>
            <a:endParaRPr lang="en-US" altLang="zh-CN" sz="1400" spc="-20" dirty="0"/>
          </a:p>
          <a:p>
            <a:pPr algn="just">
              <a:lnSpc>
                <a:spcPct val="97000"/>
              </a:lnSpc>
            </a:pPr>
            <a:r>
              <a:rPr lang="en-US" altLang="zh-CN" sz="1400" spc="-20" dirty="0"/>
              <a:t>The upper limit of research popularity has declined over time.</a:t>
            </a:r>
          </a:p>
        </p:txBody>
      </p:sp>
      <p:sp>
        <p:nvSpPr>
          <p:cNvPr id="25" name="TextBox 10">
            <a:extLst>
              <a:ext uri="{FF2B5EF4-FFF2-40B4-BE49-F238E27FC236}">
                <a16:creationId xmlns:a16="http://schemas.microsoft.com/office/drawing/2014/main" id="{A33730FC-83CF-4BB5-8F3B-0FC66F3FEAE8}"/>
              </a:ext>
            </a:extLst>
          </p:cNvPr>
          <p:cNvSpPr txBox="1"/>
          <p:nvPr/>
        </p:nvSpPr>
        <p:spPr>
          <a:xfrm>
            <a:off x="5000149" y="4513658"/>
            <a:ext cx="2856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Scatterplot of gene entity research funding and research popularity in 1988, 1998, 2008 and 2017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36234A86-FE65-43A6-ADAC-2B69E101AB6D}"/>
              </a:ext>
            </a:extLst>
          </p:cNvPr>
          <p:cNvGrpSpPr>
            <a:grpSpLocks noChangeAspect="1"/>
          </p:cNvGrpSpPr>
          <p:nvPr/>
        </p:nvGrpSpPr>
        <p:grpSpPr>
          <a:xfrm>
            <a:off x="4831575" y="1695727"/>
            <a:ext cx="3456364" cy="2764800"/>
            <a:chOff x="0" y="0"/>
            <a:chExt cx="6912000" cy="5534193"/>
          </a:xfrm>
        </p:grpSpPr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35909C75-6C86-47B9-8391-D4720CF8CA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456000" cy="2767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3">
              <a:extLst>
                <a:ext uri="{FF2B5EF4-FFF2-40B4-BE49-F238E27FC236}">
                  <a16:creationId xmlns:a16="http://schemas.microsoft.com/office/drawing/2014/main" id="{B1EAF51F-E2C1-4F33-B3B8-477BC8327D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000" y="0"/>
              <a:ext cx="3456000" cy="2767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4">
              <a:extLst>
                <a:ext uri="{FF2B5EF4-FFF2-40B4-BE49-F238E27FC236}">
                  <a16:creationId xmlns:a16="http://schemas.microsoft.com/office/drawing/2014/main" id="{901C8B20-6BCF-44ED-8CB3-64571FD5CE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67096"/>
              <a:ext cx="3456000" cy="2767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5">
              <a:extLst>
                <a:ext uri="{FF2B5EF4-FFF2-40B4-BE49-F238E27FC236}">
                  <a16:creationId xmlns:a16="http://schemas.microsoft.com/office/drawing/2014/main" id="{393104D1-83F8-4441-8994-E9C598C7B2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000" y="2767096"/>
              <a:ext cx="3456000" cy="2767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3852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4439" y="4767574"/>
            <a:ext cx="44475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12" name="矩形 11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81" y="215884"/>
            <a:ext cx="2549900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" y="304268"/>
            <a:ext cx="254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RESULTS</a:t>
            </a:r>
            <a:endParaRPr lang="zh-CN" altLang="en-US" sz="1600" b="1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1886" y="861181"/>
            <a:ext cx="6782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>
                <a:solidFill>
                  <a:srgbClr val="232323"/>
                </a:solidFill>
              </a:rPr>
              <a:t>Analysis of the relationship between research popularity of drug/chemical entity and government funding</a:t>
            </a:r>
            <a:endParaRPr lang="zh-CN" altLang="en-US" b="1" dirty="0">
              <a:solidFill>
                <a:srgbClr val="232323"/>
              </a:solidFill>
            </a:endParaRPr>
          </a:p>
        </p:txBody>
      </p:sp>
      <p:cxnSp>
        <p:nvCxnSpPr>
          <p:cNvPr id="17" name="直接连接符 16"/>
          <p:cNvCxnSpPr>
            <a:cxnSpLocks/>
          </p:cNvCxnSpPr>
          <p:nvPr/>
        </p:nvCxnSpPr>
        <p:spPr>
          <a:xfrm flipV="1">
            <a:off x="472884" y="1507512"/>
            <a:ext cx="6621252" cy="103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0">
            <a:extLst>
              <a:ext uri="{FF2B5EF4-FFF2-40B4-BE49-F238E27FC236}">
                <a16:creationId xmlns:a16="http://schemas.microsoft.com/office/drawing/2014/main" id="{7B18E7AF-B556-4F2E-8157-A453639BCE34}"/>
              </a:ext>
            </a:extLst>
          </p:cNvPr>
          <p:cNvSpPr txBox="1"/>
          <p:nvPr/>
        </p:nvSpPr>
        <p:spPr>
          <a:xfrm>
            <a:off x="705315" y="2279542"/>
            <a:ext cx="3486778" cy="1346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7000"/>
              </a:lnSpc>
            </a:pPr>
            <a:r>
              <a:rPr lang="en-US" altLang="zh-CN" sz="1400" spc="-20" dirty="0"/>
              <a:t>In 1988, a small increase in funding is followed by a significant increase in research popularity.</a:t>
            </a:r>
          </a:p>
          <a:p>
            <a:pPr algn="just">
              <a:lnSpc>
                <a:spcPct val="97000"/>
              </a:lnSpc>
            </a:pPr>
            <a:endParaRPr lang="en-US" altLang="zh-CN" sz="1400" spc="-20" dirty="0"/>
          </a:p>
          <a:p>
            <a:pPr algn="just">
              <a:lnSpc>
                <a:spcPct val="97000"/>
              </a:lnSpc>
            </a:pPr>
            <a:r>
              <a:rPr lang="en-US" altLang="zh-CN" sz="1400" spc="-20" dirty="0"/>
              <a:t>The upper limit of research popularity has declined over time.</a:t>
            </a:r>
          </a:p>
        </p:txBody>
      </p:sp>
      <p:sp>
        <p:nvSpPr>
          <p:cNvPr id="25" name="TextBox 10">
            <a:extLst>
              <a:ext uri="{FF2B5EF4-FFF2-40B4-BE49-F238E27FC236}">
                <a16:creationId xmlns:a16="http://schemas.microsoft.com/office/drawing/2014/main" id="{A33730FC-83CF-4BB5-8F3B-0FC66F3FEAE8}"/>
              </a:ext>
            </a:extLst>
          </p:cNvPr>
          <p:cNvSpPr txBox="1"/>
          <p:nvPr/>
        </p:nvSpPr>
        <p:spPr>
          <a:xfrm>
            <a:off x="5000149" y="4513658"/>
            <a:ext cx="2856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Scatterplot of drug entity research funding and research popularity in 1988, 1998, 2008 and 2017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E3359638-52D0-4567-86FF-AD7CA3660ADE}"/>
              </a:ext>
            </a:extLst>
          </p:cNvPr>
          <p:cNvGrpSpPr>
            <a:grpSpLocks noChangeAspect="1"/>
          </p:cNvGrpSpPr>
          <p:nvPr/>
        </p:nvGrpSpPr>
        <p:grpSpPr>
          <a:xfrm>
            <a:off x="4834311" y="1691805"/>
            <a:ext cx="3453628" cy="2764800"/>
            <a:chOff x="0" y="0"/>
            <a:chExt cx="6912000" cy="5534192"/>
          </a:xfrm>
        </p:grpSpPr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D977AD4C-0A83-41DA-89AC-3895DCA01E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456000" cy="2767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3">
              <a:extLst>
                <a:ext uri="{FF2B5EF4-FFF2-40B4-BE49-F238E27FC236}">
                  <a16:creationId xmlns:a16="http://schemas.microsoft.com/office/drawing/2014/main" id="{8CFC71E4-3253-4459-BB73-1545A2B16F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000" y="0"/>
              <a:ext cx="3456000" cy="2767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4">
              <a:extLst>
                <a:ext uri="{FF2B5EF4-FFF2-40B4-BE49-F238E27FC236}">
                  <a16:creationId xmlns:a16="http://schemas.microsoft.com/office/drawing/2014/main" id="{507B4D58-1579-47C3-A3BB-1904D40AA1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67096"/>
              <a:ext cx="3456000" cy="2767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5">
              <a:extLst>
                <a:ext uri="{FF2B5EF4-FFF2-40B4-BE49-F238E27FC236}">
                  <a16:creationId xmlns:a16="http://schemas.microsoft.com/office/drawing/2014/main" id="{B3655FEE-C852-4D75-B6BE-E6F7A8973D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000" y="2767096"/>
              <a:ext cx="3456000" cy="2767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5511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240968"/>
            <a:ext cx="3768131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0848" y="340610"/>
            <a:ext cx="3609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0977" y="1385408"/>
            <a:ext cx="36451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kern="1600" spc="10" dirty="0"/>
              <a:t>The field of genetic research is in a period of rapid development, while the field of species research is in a “flat period”.</a:t>
            </a:r>
            <a:endParaRPr lang="en-US" altLang="zh-CN" sz="1400" spc="10" dirty="0"/>
          </a:p>
        </p:txBody>
      </p:sp>
      <p:sp>
        <p:nvSpPr>
          <p:cNvPr id="16" name="TextBox 15"/>
          <p:cNvSpPr txBox="1"/>
          <p:nvPr/>
        </p:nvSpPr>
        <p:spPr>
          <a:xfrm>
            <a:off x="3420977" y="3252802"/>
            <a:ext cx="36046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kern="1600" spc="10" dirty="0"/>
              <a:t>The stimulating effect of government funding on the research popularity is decreasing, which is affected by various factors.</a:t>
            </a:r>
            <a:endParaRPr lang="en-US" altLang="zh-CN" sz="1400" spc="10" dirty="0"/>
          </a:p>
        </p:txBody>
      </p:sp>
      <p:sp>
        <p:nvSpPr>
          <p:cNvPr id="19" name="TextBox 18"/>
          <p:cNvSpPr txBox="1"/>
          <p:nvPr/>
        </p:nvSpPr>
        <p:spPr>
          <a:xfrm>
            <a:off x="3420978" y="2310140"/>
            <a:ext cx="360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kern="1600" spc="10" dirty="0"/>
              <a:t>Disease research catches NIH’s continuous attention.</a:t>
            </a:r>
            <a:endParaRPr lang="en-US" altLang="zh-CN" sz="1400" spc="10" dirty="0"/>
          </a:p>
        </p:txBody>
      </p:sp>
      <p:grpSp>
        <p:nvGrpSpPr>
          <p:cNvPr id="12294" name="组合 12293"/>
          <p:cNvGrpSpPr/>
          <p:nvPr/>
        </p:nvGrpSpPr>
        <p:grpSpPr>
          <a:xfrm>
            <a:off x="2509252" y="3340257"/>
            <a:ext cx="352426" cy="352426"/>
            <a:chOff x="5117305" y="3444875"/>
            <a:chExt cx="352426" cy="352426"/>
          </a:xfrm>
        </p:grpSpPr>
        <p:sp>
          <p:nvSpPr>
            <p:cNvPr id="12291" name="椭圆 12290"/>
            <p:cNvSpPr/>
            <p:nvPr/>
          </p:nvSpPr>
          <p:spPr>
            <a:xfrm>
              <a:off x="5117305" y="3444875"/>
              <a:ext cx="352426" cy="352426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92" name="TextBox 12291"/>
            <p:cNvSpPr txBox="1"/>
            <p:nvPr/>
          </p:nvSpPr>
          <p:spPr>
            <a:xfrm>
              <a:off x="5207797" y="3489945"/>
              <a:ext cx="1666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/>
                <a:t>3</a:t>
              </a:r>
              <a:endParaRPr lang="zh-CN" altLang="en-US" sz="1100" dirty="0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509252" y="2371286"/>
            <a:ext cx="352426" cy="352426"/>
            <a:chOff x="5117305" y="3444875"/>
            <a:chExt cx="352426" cy="352426"/>
          </a:xfrm>
        </p:grpSpPr>
        <p:sp>
          <p:nvSpPr>
            <p:cNvPr id="49" name="椭圆 48"/>
            <p:cNvSpPr/>
            <p:nvPr/>
          </p:nvSpPr>
          <p:spPr>
            <a:xfrm>
              <a:off x="5117305" y="3444875"/>
              <a:ext cx="352426" cy="352426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207797" y="3489945"/>
              <a:ext cx="1666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/>
                <a:t>2</a:t>
              </a:r>
              <a:endParaRPr lang="zh-CN" altLang="en-US" sz="1100" dirty="0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509252" y="1402314"/>
            <a:ext cx="352426" cy="352426"/>
            <a:chOff x="5117305" y="3444875"/>
            <a:chExt cx="352426" cy="352426"/>
          </a:xfrm>
        </p:grpSpPr>
        <p:sp>
          <p:nvSpPr>
            <p:cNvPr id="55" name="椭圆 54"/>
            <p:cNvSpPr/>
            <p:nvPr/>
          </p:nvSpPr>
          <p:spPr>
            <a:xfrm>
              <a:off x="5117305" y="3444875"/>
              <a:ext cx="352426" cy="352426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07797" y="3489945"/>
              <a:ext cx="1666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/>
                <a:t>1</a:t>
              </a:r>
              <a:endParaRPr lang="zh-CN" altLang="en-US" sz="1100" dirty="0"/>
            </a:p>
          </p:txBody>
        </p:sp>
      </p:grpSp>
      <p:sp>
        <p:nvSpPr>
          <p:cNvPr id="39" name="TextBox 15">
            <a:extLst>
              <a:ext uri="{FF2B5EF4-FFF2-40B4-BE49-F238E27FC236}">
                <a16:creationId xmlns:a16="http://schemas.microsoft.com/office/drawing/2014/main" id="{3AE0964D-63BF-471B-A023-780E9229E320}"/>
              </a:ext>
            </a:extLst>
          </p:cNvPr>
          <p:cNvSpPr txBox="1"/>
          <p:nvPr/>
        </p:nvSpPr>
        <p:spPr>
          <a:xfrm>
            <a:off x="391887" y="861181"/>
            <a:ext cx="1487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>
                <a:solidFill>
                  <a:srgbClr val="232323"/>
                </a:solidFill>
              </a:rPr>
              <a:t>Conclusion</a:t>
            </a:r>
            <a:endParaRPr lang="zh-CN" altLang="en-US" b="1" dirty="0">
              <a:solidFill>
                <a:srgbClr val="232323"/>
              </a:solidFill>
            </a:endParaRPr>
          </a:p>
        </p:txBody>
      </p: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63A590ED-11CB-4911-9B33-0AC1CACF2979}"/>
              </a:ext>
            </a:extLst>
          </p:cNvPr>
          <p:cNvCxnSpPr>
            <a:cxnSpLocks/>
          </p:cNvCxnSpPr>
          <p:nvPr/>
        </p:nvCxnSpPr>
        <p:spPr>
          <a:xfrm flipV="1">
            <a:off x="457506" y="1233688"/>
            <a:ext cx="1260762" cy="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2">
            <a:extLst>
              <a:ext uri="{FF2B5EF4-FFF2-40B4-BE49-F238E27FC236}">
                <a16:creationId xmlns:a16="http://schemas.microsoft.com/office/drawing/2014/main" id="{E983DE00-29F8-469C-A8C2-7F5C2006CC6F}"/>
              </a:ext>
            </a:extLst>
          </p:cNvPr>
          <p:cNvSpPr txBox="1"/>
          <p:nvPr/>
        </p:nvSpPr>
        <p:spPr>
          <a:xfrm>
            <a:off x="124439" y="4767574"/>
            <a:ext cx="44741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</p:spTree>
    <p:extLst>
      <p:ext uri="{BB962C8B-B14F-4D97-AF65-F5344CB8AC3E}">
        <p14:creationId xmlns:p14="http://schemas.microsoft.com/office/powerpoint/2010/main" val="26118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439" y="4767574"/>
            <a:ext cx="44741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237495"/>
            <a:ext cx="1837678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75293" y="327520"/>
            <a:ext cx="1487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zh-CN" altLang="en-US" sz="1600" b="1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10008" y="1008166"/>
            <a:ext cx="3686174" cy="517147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5493" y="1117893"/>
            <a:ext cx="2609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spc="-20" dirty="0">
                <a:solidFill>
                  <a:schemeClr val="bg1"/>
                </a:solidFill>
              </a:rPr>
              <a:t>INTRODUCTION</a:t>
            </a:r>
            <a:endParaRPr lang="zh-CN" altLang="en-US" sz="1400" b="1" spc="-2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0193" y="1115226"/>
            <a:ext cx="288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8C937"/>
                </a:solidFill>
              </a:rPr>
              <a:t>1</a:t>
            </a:r>
            <a:endParaRPr lang="zh-CN" altLang="en-US" sz="1400" b="1" dirty="0">
              <a:solidFill>
                <a:srgbClr val="F8C937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41584" y="1008166"/>
            <a:ext cx="573586" cy="517148"/>
          </a:xfrm>
          <a:prstGeom prst="rect">
            <a:avLst/>
          </a:prstGeom>
          <a:noFill/>
          <a:ln w="9525">
            <a:solidFill>
              <a:srgbClr val="F8C9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210008" y="1767608"/>
            <a:ext cx="3686174" cy="517147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493" y="1877335"/>
            <a:ext cx="3927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spc="-20" dirty="0">
                <a:solidFill>
                  <a:schemeClr val="bg1"/>
                </a:solidFill>
              </a:rPr>
              <a:t>METHODOLOGY</a:t>
            </a:r>
            <a:endParaRPr lang="zh-CN" altLang="en-US" sz="1400" b="1" spc="-2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1381" y="2632889"/>
            <a:ext cx="288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8C937"/>
                </a:solidFill>
              </a:rPr>
              <a:t>3</a:t>
            </a:r>
            <a:endParaRPr lang="zh-CN" altLang="en-US" sz="1400" b="1" dirty="0">
              <a:solidFill>
                <a:srgbClr val="F8C937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642772" y="2525829"/>
            <a:ext cx="573586" cy="517148"/>
          </a:xfrm>
          <a:prstGeom prst="rect">
            <a:avLst/>
          </a:prstGeom>
          <a:noFill/>
          <a:ln w="9525">
            <a:solidFill>
              <a:srgbClr val="F8C9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781381" y="3405298"/>
            <a:ext cx="288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8C937"/>
                </a:solidFill>
              </a:rPr>
              <a:t>4</a:t>
            </a:r>
            <a:endParaRPr lang="zh-CN" altLang="en-US" sz="1400" b="1" dirty="0">
              <a:solidFill>
                <a:srgbClr val="F8C937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42772" y="3298238"/>
            <a:ext cx="573586" cy="517148"/>
          </a:xfrm>
          <a:prstGeom prst="rect">
            <a:avLst/>
          </a:prstGeom>
          <a:noFill/>
          <a:ln w="9525">
            <a:solidFill>
              <a:srgbClr val="F8C9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189769" y="3298238"/>
            <a:ext cx="3686174" cy="517147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5254" y="3407965"/>
            <a:ext cx="3287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spc="-20" dirty="0">
                <a:solidFill>
                  <a:schemeClr val="bg1"/>
                </a:solidFill>
              </a:rPr>
              <a:t>CONCLUSION AND FUTURE WORK</a:t>
            </a:r>
            <a:endParaRPr lang="zh-CN" altLang="en-US" sz="1400" b="1" spc="-20" dirty="0">
              <a:solidFill>
                <a:schemeClr val="bg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89769" y="2525829"/>
            <a:ext cx="3686174" cy="517147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55254" y="2635556"/>
            <a:ext cx="3927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spc="-20" dirty="0">
                <a:solidFill>
                  <a:schemeClr val="bg1"/>
                </a:solidFill>
              </a:rPr>
              <a:t>PRELIMINARY RESULTS</a:t>
            </a:r>
            <a:endParaRPr lang="zh-CN" altLang="en-US" sz="1400" b="1" spc="-2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81381" y="1879709"/>
            <a:ext cx="288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8C937"/>
                </a:solidFill>
              </a:rPr>
              <a:t>2</a:t>
            </a:r>
            <a:endParaRPr lang="zh-CN" altLang="en-US" sz="1400" b="1" dirty="0">
              <a:solidFill>
                <a:srgbClr val="F8C937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642772" y="1772649"/>
            <a:ext cx="573586" cy="517148"/>
          </a:xfrm>
          <a:prstGeom prst="rect">
            <a:avLst/>
          </a:prstGeom>
          <a:noFill/>
          <a:ln w="9525">
            <a:solidFill>
              <a:srgbClr val="F8C9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3C034F91-0439-4115-A1FC-F2E0E0F7421C}"/>
              </a:ext>
            </a:extLst>
          </p:cNvPr>
          <p:cNvSpPr txBox="1"/>
          <p:nvPr/>
        </p:nvSpPr>
        <p:spPr>
          <a:xfrm>
            <a:off x="2781381" y="4167454"/>
            <a:ext cx="288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8C937"/>
                </a:solidFill>
              </a:rPr>
              <a:t>5</a:t>
            </a:r>
            <a:endParaRPr lang="zh-CN" altLang="en-US" sz="1400" b="1" dirty="0">
              <a:solidFill>
                <a:srgbClr val="F8C937"/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E06748F9-3FBC-4B52-A484-9741740DC43F}"/>
              </a:ext>
            </a:extLst>
          </p:cNvPr>
          <p:cNvSpPr/>
          <p:nvPr/>
        </p:nvSpPr>
        <p:spPr>
          <a:xfrm>
            <a:off x="2642772" y="4060394"/>
            <a:ext cx="573586" cy="517148"/>
          </a:xfrm>
          <a:prstGeom prst="rect">
            <a:avLst/>
          </a:prstGeom>
          <a:noFill/>
          <a:ln w="9525">
            <a:solidFill>
              <a:srgbClr val="F8C9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06F4249C-6830-479B-BAE6-03951578BFAA}"/>
              </a:ext>
            </a:extLst>
          </p:cNvPr>
          <p:cNvSpPr/>
          <p:nvPr/>
        </p:nvSpPr>
        <p:spPr>
          <a:xfrm>
            <a:off x="3189769" y="4060394"/>
            <a:ext cx="3686174" cy="517147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TextBox 22">
            <a:extLst>
              <a:ext uri="{FF2B5EF4-FFF2-40B4-BE49-F238E27FC236}">
                <a16:creationId xmlns:a16="http://schemas.microsoft.com/office/drawing/2014/main" id="{D12C058C-B782-4F4E-9495-337BCAE5C0A8}"/>
              </a:ext>
            </a:extLst>
          </p:cNvPr>
          <p:cNvSpPr txBox="1"/>
          <p:nvPr/>
        </p:nvSpPr>
        <p:spPr>
          <a:xfrm>
            <a:off x="3255254" y="4170121"/>
            <a:ext cx="3287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spc="-20" dirty="0">
                <a:solidFill>
                  <a:schemeClr val="bg1"/>
                </a:solidFill>
              </a:rPr>
              <a:t>REFERENCES</a:t>
            </a:r>
            <a:endParaRPr lang="zh-CN" altLang="en-US" sz="1400" b="1" spc="-2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27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240968"/>
            <a:ext cx="3768131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0848" y="340610"/>
            <a:ext cx="3609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0977" y="1385408"/>
            <a:ext cx="3645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kern="1600" spc="10" dirty="0"/>
              <a:t>Is there any commonality among entities with high funding?</a:t>
            </a:r>
            <a:endParaRPr lang="en-US" altLang="zh-CN" sz="1400" spc="10" dirty="0"/>
          </a:p>
        </p:txBody>
      </p:sp>
      <p:sp>
        <p:nvSpPr>
          <p:cNvPr id="16" name="TextBox 15"/>
          <p:cNvSpPr txBox="1"/>
          <p:nvPr/>
        </p:nvSpPr>
        <p:spPr>
          <a:xfrm>
            <a:off x="3420977" y="3292994"/>
            <a:ext cx="36046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kern="1600" spc="10" dirty="0"/>
              <a:t>The impact of other factors (e.g. continuity of government funding) on research popularity.</a:t>
            </a:r>
            <a:endParaRPr lang="en-US" altLang="zh-CN" sz="1400" spc="10" dirty="0"/>
          </a:p>
        </p:txBody>
      </p:sp>
      <p:sp>
        <p:nvSpPr>
          <p:cNvPr id="19" name="TextBox 18"/>
          <p:cNvSpPr txBox="1"/>
          <p:nvPr/>
        </p:nvSpPr>
        <p:spPr>
          <a:xfrm>
            <a:off x="3420978" y="2310140"/>
            <a:ext cx="36046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kern="1600" spc="10" dirty="0"/>
              <a:t>Is entity-related research with any certain characteristics always more likely to be funded by the government?</a:t>
            </a:r>
            <a:endParaRPr lang="en-US" altLang="zh-CN" sz="1400" spc="10" dirty="0"/>
          </a:p>
        </p:txBody>
      </p:sp>
      <p:grpSp>
        <p:nvGrpSpPr>
          <p:cNvPr id="12294" name="组合 12293"/>
          <p:cNvGrpSpPr/>
          <p:nvPr/>
        </p:nvGrpSpPr>
        <p:grpSpPr>
          <a:xfrm>
            <a:off x="2509252" y="3340257"/>
            <a:ext cx="352426" cy="352426"/>
            <a:chOff x="5117305" y="3444875"/>
            <a:chExt cx="352426" cy="352426"/>
          </a:xfrm>
        </p:grpSpPr>
        <p:sp>
          <p:nvSpPr>
            <p:cNvPr id="12291" name="椭圆 12290"/>
            <p:cNvSpPr/>
            <p:nvPr/>
          </p:nvSpPr>
          <p:spPr>
            <a:xfrm>
              <a:off x="5117305" y="3444875"/>
              <a:ext cx="352426" cy="352426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92" name="TextBox 12291"/>
            <p:cNvSpPr txBox="1"/>
            <p:nvPr/>
          </p:nvSpPr>
          <p:spPr>
            <a:xfrm>
              <a:off x="5207797" y="3489945"/>
              <a:ext cx="1666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/>
                <a:t>3</a:t>
              </a:r>
              <a:endParaRPr lang="zh-CN" altLang="en-US" sz="1100" dirty="0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509252" y="2371286"/>
            <a:ext cx="352426" cy="352426"/>
            <a:chOff x="5117305" y="3444875"/>
            <a:chExt cx="352426" cy="352426"/>
          </a:xfrm>
        </p:grpSpPr>
        <p:sp>
          <p:nvSpPr>
            <p:cNvPr id="49" name="椭圆 48"/>
            <p:cNvSpPr/>
            <p:nvPr/>
          </p:nvSpPr>
          <p:spPr>
            <a:xfrm>
              <a:off x="5117305" y="3444875"/>
              <a:ext cx="352426" cy="352426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207797" y="3489945"/>
              <a:ext cx="1666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/>
                <a:t>2</a:t>
              </a:r>
              <a:endParaRPr lang="zh-CN" altLang="en-US" sz="1100" dirty="0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509252" y="1402314"/>
            <a:ext cx="352426" cy="352426"/>
            <a:chOff x="5117305" y="3444875"/>
            <a:chExt cx="352426" cy="352426"/>
          </a:xfrm>
        </p:grpSpPr>
        <p:sp>
          <p:nvSpPr>
            <p:cNvPr id="55" name="椭圆 54"/>
            <p:cNvSpPr/>
            <p:nvPr/>
          </p:nvSpPr>
          <p:spPr>
            <a:xfrm>
              <a:off x="5117305" y="3444875"/>
              <a:ext cx="352426" cy="352426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07797" y="3489945"/>
              <a:ext cx="1666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/>
                <a:t>1</a:t>
              </a:r>
              <a:endParaRPr lang="zh-CN" altLang="en-US" sz="1100" dirty="0"/>
            </a:p>
          </p:txBody>
        </p:sp>
      </p:grpSp>
      <p:sp>
        <p:nvSpPr>
          <p:cNvPr id="39" name="TextBox 15">
            <a:extLst>
              <a:ext uri="{FF2B5EF4-FFF2-40B4-BE49-F238E27FC236}">
                <a16:creationId xmlns:a16="http://schemas.microsoft.com/office/drawing/2014/main" id="{3AE0964D-63BF-471B-A023-780E9229E320}"/>
              </a:ext>
            </a:extLst>
          </p:cNvPr>
          <p:cNvSpPr txBox="1"/>
          <p:nvPr/>
        </p:nvSpPr>
        <p:spPr>
          <a:xfrm>
            <a:off x="391886" y="861181"/>
            <a:ext cx="1778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>
                <a:solidFill>
                  <a:srgbClr val="232323"/>
                </a:solidFill>
              </a:rPr>
              <a:t>Future work</a:t>
            </a:r>
            <a:endParaRPr lang="zh-CN" altLang="en-US" b="1" dirty="0">
              <a:solidFill>
                <a:srgbClr val="232323"/>
              </a:solidFill>
            </a:endParaRPr>
          </a:p>
        </p:txBody>
      </p: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63A590ED-11CB-4911-9B33-0AC1CACF2979}"/>
              </a:ext>
            </a:extLst>
          </p:cNvPr>
          <p:cNvCxnSpPr>
            <a:cxnSpLocks/>
          </p:cNvCxnSpPr>
          <p:nvPr/>
        </p:nvCxnSpPr>
        <p:spPr>
          <a:xfrm flipV="1">
            <a:off x="457506" y="1235651"/>
            <a:ext cx="133110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">
            <a:extLst>
              <a:ext uri="{FF2B5EF4-FFF2-40B4-BE49-F238E27FC236}">
                <a16:creationId xmlns:a16="http://schemas.microsoft.com/office/drawing/2014/main" id="{25917528-1AEA-4818-AC45-C440FF9E2C14}"/>
              </a:ext>
            </a:extLst>
          </p:cNvPr>
          <p:cNvSpPr txBox="1"/>
          <p:nvPr/>
        </p:nvSpPr>
        <p:spPr>
          <a:xfrm>
            <a:off x="124439" y="4767574"/>
            <a:ext cx="44741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</p:spTree>
    <p:extLst>
      <p:ext uri="{BB962C8B-B14F-4D97-AF65-F5344CB8AC3E}">
        <p14:creationId xmlns:p14="http://schemas.microsoft.com/office/powerpoint/2010/main" val="270562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240968"/>
            <a:ext cx="1788606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0848" y="340610"/>
            <a:ext cx="1707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25917528-1AEA-4818-AC45-C440FF9E2C14}"/>
              </a:ext>
            </a:extLst>
          </p:cNvPr>
          <p:cNvSpPr txBox="1"/>
          <p:nvPr/>
        </p:nvSpPr>
        <p:spPr>
          <a:xfrm>
            <a:off x="124439" y="4767574"/>
            <a:ext cx="44741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CFD32C6-000B-481E-9970-4B4817F4158B}"/>
              </a:ext>
            </a:extLst>
          </p:cNvPr>
          <p:cNvSpPr/>
          <p:nvPr/>
        </p:nvSpPr>
        <p:spPr>
          <a:xfrm>
            <a:off x="1098343" y="859214"/>
            <a:ext cx="718959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ea typeface="Calibri" panose="020F0502020204030204" pitchFamily="34" charset="0"/>
                <a:cs typeface="Times New Roman" panose="02020603050405020304" pitchFamily="18" charset="0"/>
              </a:rPr>
              <a:t>[1] Nicolas </a:t>
            </a:r>
            <a:r>
              <a:rPr lang="en-US" altLang="zh-CN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Fiorini</a:t>
            </a:r>
            <a:r>
              <a:rPr lang="en-US" altLang="zh-CN" sz="1400" dirty="0">
                <a:ea typeface="Calibri" panose="020F0502020204030204" pitchFamily="34" charset="0"/>
                <a:cs typeface="Times New Roman" panose="02020603050405020304" pitchFamily="18" charset="0"/>
              </a:rPr>
              <a:t>,,Kathi </a:t>
            </a:r>
            <a:r>
              <a:rPr lang="en-US" altLang="zh-CN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Canese</a:t>
            </a:r>
            <a:r>
              <a:rPr lang="en-US" altLang="zh-CN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Grisha</a:t>
            </a:r>
            <a:r>
              <a:rPr lang="en-US" altLang="zh-CN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Starchenko</a:t>
            </a:r>
            <a:r>
              <a:rPr lang="en-US" altLang="zh-CN" sz="1400" dirty="0">
                <a:ea typeface="Calibri" panose="020F0502020204030204" pitchFamily="34" charset="0"/>
                <a:cs typeface="Times New Roman" panose="02020603050405020304" pitchFamily="18" charset="0"/>
              </a:rPr>
              <a:t>, et al., 2018. Best match: new relevance search for PubMed. PLOS Biology 16, 8 (Aug, 2018), e2005343. DOI: https://doi.org/10.1371/journal.pbio.2005343.</a:t>
            </a:r>
          </a:p>
          <a:p>
            <a:pPr algn="just"/>
            <a:r>
              <a:rPr lang="en-US" altLang="zh-CN" sz="1400" dirty="0">
                <a:ea typeface="Calibri" panose="020F0502020204030204" pitchFamily="34" charset="0"/>
                <a:cs typeface="Times New Roman" panose="02020603050405020304" pitchFamily="18" charset="0"/>
              </a:rPr>
              <a:t>[2] Yuan Xu, </a:t>
            </a:r>
            <a:r>
              <a:rPr lang="en-US" altLang="zh-CN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Yanqiu</a:t>
            </a:r>
            <a:r>
              <a:rPr lang="en-US" altLang="zh-CN" sz="1400" dirty="0">
                <a:ea typeface="Calibri" panose="020F0502020204030204" pitchFamily="34" charset="0"/>
                <a:cs typeface="Times New Roman" panose="02020603050405020304" pitchFamily="18" charset="0"/>
              </a:rPr>
              <a:t> Ge, </a:t>
            </a:r>
            <a:r>
              <a:rPr lang="en-US" altLang="zh-CN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Qiang</a:t>
            </a:r>
            <a:r>
              <a:rPr lang="en-US" altLang="zh-CN" sz="1400" dirty="0">
                <a:ea typeface="Calibri" panose="020F0502020204030204" pitchFamily="34" charset="0"/>
                <a:cs typeface="Times New Roman" panose="02020603050405020304" pitchFamily="18" charset="0"/>
              </a:rPr>
              <a:t>, Wang, et al., 2018. Medical Name Entity Recognition and Application in Chinese Admission Record of Stroke Patients Based on CRF and RUTA rule. Journal of Sun </a:t>
            </a:r>
            <a:r>
              <a:rPr lang="en-US" altLang="zh-CN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Yat-sen</a:t>
            </a:r>
            <a:r>
              <a:rPr lang="en-US" altLang="zh-CN" sz="1400" dirty="0">
                <a:ea typeface="Calibri" panose="020F0502020204030204" pitchFamily="34" charset="0"/>
                <a:cs typeface="Times New Roman" panose="02020603050405020304" pitchFamily="18" charset="0"/>
              </a:rPr>
              <a:t> University (Medical Sciences) 39, 3 (May, 2018), 455-462.</a:t>
            </a:r>
          </a:p>
          <a:p>
            <a:pPr algn="just"/>
            <a:r>
              <a:rPr lang="en-US" altLang="zh-CN" sz="1400" dirty="0">
                <a:ea typeface="Calibri" panose="020F0502020204030204" pitchFamily="34" charset="0"/>
                <a:cs typeface="Times New Roman" panose="02020603050405020304" pitchFamily="18" charset="0"/>
              </a:rPr>
              <a:t>[3] </a:t>
            </a:r>
            <a:r>
              <a:rPr lang="en-US" altLang="zh-CN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Xiuyan</a:t>
            </a:r>
            <a:r>
              <a:rPr lang="en-US" altLang="zh-CN" sz="1400" dirty="0">
                <a:ea typeface="Calibri" panose="020F0502020204030204" pitchFamily="34" charset="0"/>
                <a:cs typeface="Times New Roman" panose="02020603050405020304" pitchFamily="18" charset="0"/>
              </a:rPr>
              <a:t> Wang, Lei Cui, 2013. Extract Semantic Relations Between Biomedical Entities Applied Hybrid Method. New Technology of Library and Information Service 29, 3 (Mar, 2013), 77-82.</a:t>
            </a:r>
          </a:p>
          <a:p>
            <a:pPr algn="just"/>
            <a:r>
              <a:rPr lang="en-US" altLang="zh-CN" sz="1400" dirty="0"/>
              <a:t>[4] Jacob Devlin, Ming-Wei Chang, Kenton Lee, et al., 2018. Bert: Pre-training of Deep Bidirectional Transformers for Language Understanding. arXiv:1810.04805. Retrieved from https://arxiv.org/abs/1810.04805.</a:t>
            </a:r>
          </a:p>
          <a:p>
            <a:pPr algn="just"/>
            <a:r>
              <a:rPr lang="en-US" altLang="zh-CN" sz="1400" dirty="0"/>
              <a:t>[5] </a:t>
            </a:r>
            <a:r>
              <a:rPr lang="en-US" altLang="zh-CN" sz="1400" dirty="0" err="1"/>
              <a:t>Donghyeon</a:t>
            </a:r>
            <a:r>
              <a:rPr lang="en-US" altLang="zh-CN" sz="1400" dirty="0"/>
              <a:t> Kim, </a:t>
            </a:r>
            <a:r>
              <a:rPr lang="en-US" altLang="zh-CN" sz="1400" dirty="0" err="1"/>
              <a:t>Jinhyuk</a:t>
            </a:r>
            <a:r>
              <a:rPr lang="en-US" altLang="zh-CN" sz="1400" dirty="0"/>
              <a:t> Lee, Chan Ho So, et al., 2019. A neural named entity recognition and multi-type normalization tool for biomedical text mining. IEEE Access 7, (Jan 2019), 73729–73740. DOI: https://doi.org/10.1109/ACCESS.2019.2920708.</a:t>
            </a:r>
          </a:p>
          <a:p>
            <a:pPr algn="just"/>
            <a:r>
              <a:rPr lang="en-US" altLang="zh-CN" sz="1400" dirty="0"/>
              <a:t>[6] Jian Xu, </a:t>
            </a:r>
            <a:r>
              <a:rPr lang="en-US" altLang="zh-CN" sz="1400" dirty="0" err="1"/>
              <a:t>Sunkyu</a:t>
            </a:r>
            <a:r>
              <a:rPr lang="en-US" altLang="zh-CN" sz="1400" dirty="0"/>
              <a:t> Kim, Min Song, et al., 2020. Building a PubMed knowledge graph. Scientific Data 7, 1 (Jun, 2020). 1-15. doi:10.1038/s41597-020-0543-2. </a:t>
            </a:r>
          </a:p>
        </p:txBody>
      </p:sp>
    </p:spTree>
    <p:extLst>
      <p:ext uri="{BB962C8B-B14F-4D97-AF65-F5344CB8AC3E}">
        <p14:creationId xmlns:p14="http://schemas.microsoft.com/office/powerpoint/2010/main" val="348452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" y="1151875"/>
            <a:ext cx="38230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solidFill>
                  <a:srgbClr val="2E4860"/>
                </a:solidFill>
              </a:rPr>
              <a:t>Thank you!</a:t>
            </a:r>
            <a:endParaRPr lang="zh-CN" altLang="en-US" sz="6000" b="1" dirty="0">
              <a:solidFill>
                <a:srgbClr val="2E4860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561975" y="3215943"/>
            <a:ext cx="4600575" cy="0"/>
          </a:xfrm>
          <a:prstGeom prst="line">
            <a:avLst/>
          </a:prstGeom>
          <a:ln>
            <a:solidFill>
              <a:srgbClr val="4444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42925" y="1120438"/>
            <a:ext cx="4595813" cy="71438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42925" y="4195150"/>
            <a:ext cx="4595813" cy="71438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 descr="http://news.51edu.com/uploadfile/2015/1221/20151221053143376.png">
            <a:extLst>
              <a:ext uri="{FF2B5EF4-FFF2-40B4-BE49-F238E27FC236}">
                <a16:creationId xmlns:a16="http://schemas.microsoft.com/office/drawing/2014/main" id="{DD07093F-F2AA-44B1-8819-105070D91CF8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41" y="127962"/>
            <a:ext cx="1210150" cy="117830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8">
            <a:extLst>
              <a:ext uri="{FF2B5EF4-FFF2-40B4-BE49-F238E27FC236}">
                <a16:creationId xmlns:a16="http://schemas.microsoft.com/office/drawing/2014/main" id="{8C68F389-4DCD-46BA-9C24-73289AB1B30D}"/>
              </a:ext>
            </a:extLst>
          </p:cNvPr>
          <p:cNvSpPr txBox="1"/>
          <p:nvPr/>
        </p:nvSpPr>
        <p:spPr>
          <a:xfrm>
            <a:off x="486570" y="3373781"/>
            <a:ext cx="295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Fang Tan, Siting Yang, </a:t>
            </a:r>
            <a:r>
              <a:rPr lang="en-US" altLang="zh-CN" sz="1000" b="1" dirty="0" err="1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Xiaoyan</a:t>
            </a:r>
            <a:r>
              <a:rPr lang="en-US" altLang="zh-CN" sz="1000" b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Wu, Jian Xu</a:t>
            </a:r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id="{F0A77580-DAED-44A1-B00A-4AAC45D76752}"/>
              </a:ext>
            </a:extLst>
          </p:cNvPr>
          <p:cNvSpPr txBox="1"/>
          <p:nvPr/>
        </p:nvSpPr>
        <p:spPr>
          <a:xfrm>
            <a:off x="486569" y="3936006"/>
            <a:ext cx="4085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i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Information Management, Sun </a:t>
            </a:r>
            <a:r>
              <a:rPr lang="en-US" altLang="zh-CN" sz="1000" i="1" dirty="0" err="1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Yat</a:t>
            </a:r>
            <a:r>
              <a:rPr lang="en-US" altLang="zh-CN" sz="1000" i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-Sen University </a:t>
            </a:r>
            <a:endParaRPr lang="zh-CN" altLang="en-US" sz="1000" i="1"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225C43D-62C1-457F-9F86-0EA3D7FCD2A9}"/>
              </a:ext>
            </a:extLst>
          </p:cNvPr>
          <p:cNvSpPr/>
          <p:nvPr/>
        </p:nvSpPr>
        <p:spPr>
          <a:xfrm>
            <a:off x="486569" y="363933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cathytf@163.com</a:t>
            </a:r>
            <a:endParaRPr lang="zh-CN" altLang="en-US" sz="1200"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83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32456" y="1286981"/>
            <a:ext cx="1672720" cy="2420857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863069" y="1224927"/>
            <a:ext cx="1935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spc="-20" dirty="0">
                <a:solidFill>
                  <a:srgbClr val="2E4860"/>
                </a:solidFill>
              </a:rPr>
              <a:t>Background</a:t>
            </a:r>
          </a:p>
        </p:txBody>
      </p:sp>
      <p:cxnSp>
        <p:nvCxnSpPr>
          <p:cNvPr id="18" name="直接连接符 17"/>
          <p:cNvCxnSpPr>
            <a:cxnSpLocks/>
          </p:cNvCxnSpPr>
          <p:nvPr/>
        </p:nvCxnSpPr>
        <p:spPr>
          <a:xfrm>
            <a:off x="3968065" y="1717666"/>
            <a:ext cx="33794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63070" y="1971277"/>
            <a:ext cx="35484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kern="1600" dirty="0"/>
              <a:t>A dramatic increase in the number of biomedical literatures [1]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kern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kern="1600" dirty="0"/>
              <a:t>The federal government plays an important role in the development of scientific research.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F667426-32B3-4DE1-9BA2-29A6EB759324}"/>
              </a:ext>
            </a:extLst>
          </p:cNvPr>
          <p:cNvGrpSpPr/>
          <p:nvPr/>
        </p:nvGrpSpPr>
        <p:grpSpPr>
          <a:xfrm>
            <a:off x="1" y="216383"/>
            <a:ext cx="2012155" cy="518604"/>
            <a:chOff x="1" y="216383"/>
            <a:chExt cx="2012155" cy="518604"/>
          </a:xfrm>
        </p:grpSpPr>
        <p:sp>
          <p:nvSpPr>
            <p:cNvPr id="7" name="矩形 6"/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TextBox 6">
              <a:extLst>
                <a:ext uri="{FF2B5EF4-FFF2-40B4-BE49-F238E27FC236}">
                  <a16:creationId xmlns:a16="http://schemas.microsoft.com/office/drawing/2014/main" id="{87367E25-6F96-4EED-AAC1-0C655D21E8C5}"/>
                </a:ext>
              </a:extLst>
            </p:cNvPr>
            <p:cNvSpPr txBox="1"/>
            <p:nvPr/>
          </p:nvSpPr>
          <p:spPr>
            <a:xfrm>
              <a:off x="136920" y="304528"/>
              <a:ext cx="17383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</a:p>
          </p:txBody>
        </p:sp>
      </p:grpSp>
      <p:sp>
        <p:nvSpPr>
          <p:cNvPr id="13" name="稻壳儿小白白(http://dwz.cn/Wu2UP)">
            <a:extLst>
              <a:ext uri="{FF2B5EF4-FFF2-40B4-BE49-F238E27FC236}">
                <a16:creationId xmlns:a16="http://schemas.microsoft.com/office/drawing/2014/main" id="{37CDDF84-F5DA-4CFE-B8C9-54BC26B5E92E}"/>
              </a:ext>
            </a:extLst>
          </p:cNvPr>
          <p:cNvSpPr>
            <a:spLocks noEditPoints="1"/>
          </p:cNvSpPr>
          <p:nvPr/>
        </p:nvSpPr>
        <p:spPr bwMode="auto">
          <a:xfrm>
            <a:off x="2288307" y="2275673"/>
            <a:ext cx="561018" cy="443472"/>
          </a:xfrm>
          <a:custGeom>
            <a:avLst/>
            <a:gdLst>
              <a:gd name="T0" fmla="*/ 289425063 w 48"/>
              <a:gd name="T1" fmla="*/ 336646253 h 38"/>
              <a:gd name="T2" fmla="*/ 0 w 48"/>
              <a:gd name="T3" fmla="*/ 288552940 h 38"/>
              <a:gd name="T4" fmla="*/ 48235195 w 48"/>
              <a:gd name="T5" fmla="*/ 0 h 38"/>
              <a:gd name="T6" fmla="*/ 337660258 w 48"/>
              <a:gd name="T7" fmla="*/ 48093313 h 38"/>
              <a:gd name="T8" fmla="*/ 337660258 w 48"/>
              <a:gd name="T9" fmla="*/ 817572443 h 38"/>
              <a:gd name="T10" fmla="*/ 48235195 w 48"/>
              <a:gd name="T11" fmla="*/ 865665755 h 38"/>
              <a:gd name="T12" fmla="*/ 0 w 48"/>
              <a:gd name="T13" fmla="*/ 577105880 h 38"/>
              <a:gd name="T14" fmla="*/ 289425063 w 48"/>
              <a:gd name="T15" fmla="*/ 529019503 h 38"/>
              <a:gd name="T16" fmla="*/ 337660258 w 48"/>
              <a:gd name="T17" fmla="*/ 817572443 h 38"/>
              <a:gd name="T18" fmla="*/ 289425063 w 48"/>
              <a:gd name="T19" fmla="*/ 1346585011 h 38"/>
              <a:gd name="T20" fmla="*/ 0 w 48"/>
              <a:gd name="T21" fmla="*/ 1298491698 h 38"/>
              <a:gd name="T22" fmla="*/ 48235195 w 48"/>
              <a:gd name="T23" fmla="*/ 1009938758 h 38"/>
              <a:gd name="T24" fmla="*/ 337660258 w 48"/>
              <a:gd name="T25" fmla="*/ 1058032070 h 38"/>
              <a:gd name="T26" fmla="*/ 337660258 w 48"/>
              <a:gd name="T27" fmla="*/ 1779417888 h 38"/>
              <a:gd name="T28" fmla="*/ 48235195 w 48"/>
              <a:gd name="T29" fmla="*/ 1827511201 h 38"/>
              <a:gd name="T30" fmla="*/ 0 w 48"/>
              <a:gd name="T31" fmla="*/ 1538958261 h 38"/>
              <a:gd name="T32" fmla="*/ 289425063 w 48"/>
              <a:gd name="T33" fmla="*/ 1490864948 h 38"/>
              <a:gd name="T34" fmla="*/ 337660258 w 48"/>
              <a:gd name="T35" fmla="*/ 1779417888 h 38"/>
              <a:gd name="T36" fmla="*/ 2147483646 w 48"/>
              <a:gd name="T37" fmla="*/ 336646253 h 38"/>
              <a:gd name="T38" fmla="*/ 482372789 w 48"/>
              <a:gd name="T39" fmla="*/ 288552940 h 38"/>
              <a:gd name="T40" fmla="*/ 530607984 w 48"/>
              <a:gd name="T41" fmla="*/ 0 h 38"/>
              <a:gd name="T42" fmla="*/ 2147483646 w 48"/>
              <a:gd name="T43" fmla="*/ 48093313 h 38"/>
              <a:gd name="T44" fmla="*/ 2147483646 w 48"/>
              <a:gd name="T45" fmla="*/ 817572443 h 38"/>
              <a:gd name="T46" fmla="*/ 530607984 w 48"/>
              <a:gd name="T47" fmla="*/ 865665755 h 38"/>
              <a:gd name="T48" fmla="*/ 482372789 w 48"/>
              <a:gd name="T49" fmla="*/ 577105880 h 38"/>
              <a:gd name="T50" fmla="*/ 2147483646 w 48"/>
              <a:gd name="T51" fmla="*/ 529019503 h 38"/>
              <a:gd name="T52" fmla="*/ 2147483646 w 48"/>
              <a:gd name="T53" fmla="*/ 817572443 h 38"/>
              <a:gd name="T54" fmla="*/ 2147483646 w 48"/>
              <a:gd name="T55" fmla="*/ 1346585011 h 38"/>
              <a:gd name="T56" fmla="*/ 482372789 w 48"/>
              <a:gd name="T57" fmla="*/ 1298491698 h 38"/>
              <a:gd name="T58" fmla="*/ 530607984 w 48"/>
              <a:gd name="T59" fmla="*/ 1009938758 h 38"/>
              <a:gd name="T60" fmla="*/ 2147483646 w 48"/>
              <a:gd name="T61" fmla="*/ 1058032070 h 38"/>
              <a:gd name="T62" fmla="*/ 2147483646 w 48"/>
              <a:gd name="T63" fmla="*/ 1779417888 h 38"/>
              <a:gd name="T64" fmla="*/ 530607984 w 48"/>
              <a:gd name="T65" fmla="*/ 1827511201 h 38"/>
              <a:gd name="T66" fmla="*/ 482372789 w 48"/>
              <a:gd name="T67" fmla="*/ 1538958261 h 38"/>
              <a:gd name="T68" fmla="*/ 2147483646 w 48"/>
              <a:gd name="T69" fmla="*/ 1490864948 h 38"/>
              <a:gd name="T70" fmla="*/ 2147483646 w 48"/>
              <a:gd name="T71" fmla="*/ 1779417888 h 3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8" h="38">
                <a:moveTo>
                  <a:pt x="7" y="6"/>
                </a:moveTo>
                <a:cubicBezTo>
                  <a:pt x="7" y="7"/>
                  <a:pt x="6" y="7"/>
                  <a:pt x="6" y="7"/>
                </a:cubicBezTo>
                <a:cubicBezTo>
                  <a:pt x="1" y="7"/>
                  <a:pt x="1" y="7"/>
                  <a:pt x="1" y="7"/>
                </a:cubicBezTo>
                <a:cubicBezTo>
                  <a:pt x="0" y="7"/>
                  <a:pt x="0" y="7"/>
                  <a:pt x="0" y="6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1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7" y="1"/>
                  <a:pt x="7" y="1"/>
                </a:cubicBezTo>
                <a:lnTo>
                  <a:pt x="7" y="6"/>
                </a:lnTo>
                <a:close/>
                <a:moveTo>
                  <a:pt x="7" y="17"/>
                </a:moveTo>
                <a:cubicBezTo>
                  <a:pt x="7" y="17"/>
                  <a:pt x="6" y="18"/>
                  <a:pt x="6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0" y="18"/>
                  <a:pt x="0" y="17"/>
                  <a:pt x="0" y="17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1"/>
                  <a:pt x="0" y="11"/>
                  <a:pt x="1" y="11"/>
                </a:cubicBezTo>
                <a:cubicBezTo>
                  <a:pt x="6" y="11"/>
                  <a:pt x="6" y="11"/>
                  <a:pt x="6" y="11"/>
                </a:cubicBezTo>
                <a:cubicBezTo>
                  <a:pt x="6" y="11"/>
                  <a:pt x="7" y="11"/>
                  <a:pt x="7" y="12"/>
                </a:cubicBezTo>
                <a:lnTo>
                  <a:pt x="7" y="17"/>
                </a:lnTo>
                <a:close/>
                <a:moveTo>
                  <a:pt x="7" y="27"/>
                </a:moveTo>
                <a:cubicBezTo>
                  <a:pt x="7" y="28"/>
                  <a:pt x="6" y="28"/>
                  <a:pt x="6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28"/>
                  <a:pt x="0" y="28"/>
                  <a:pt x="0" y="27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1"/>
                  <a:pt x="0" y="21"/>
                  <a:pt x="1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7" y="21"/>
                  <a:pt x="7" y="22"/>
                </a:cubicBezTo>
                <a:lnTo>
                  <a:pt x="7" y="27"/>
                </a:lnTo>
                <a:close/>
                <a:moveTo>
                  <a:pt x="7" y="37"/>
                </a:moveTo>
                <a:cubicBezTo>
                  <a:pt x="7" y="38"/>
                  <a:pt x="6" y="38"/>
                  <a:pt x="6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0" y="38"/>
                  <a:pt x="0" y="38"/>
                  <a:pt x="0" y="37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1"/>
                  <a:pt x="1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7" y="32"/>
                  <a:pt x="7" y="32"/>
                </a:cubicBezTo>
                <a:lnTo>
                  <a:pt x="7" y="37"/>
                </a:lnTo>
                <a:close/>
                <a:moveTo>
                  <a:pt x="48" y="6"/>
                </a:moveTo>
                <a:cubicBezTo>
                  <a:pt x="48" y="7"/>
                  <a:pt x="48" y="7"/>
                  <a:pt x="47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0" y="7"/>
                  <a:pt x="10" y="6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1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8" y="0"/>
                  <a:pt x="48" y="1"/>
                  <a:pt x="48" y="1"/>
                </a:cubicBezTo>
                <a:lnTo>
                  <a:pt x="48" y="6"/>
                </a:lnTo>
                <a:close/>
                <a:moveTo>
                  <a:pt x="48" y="17"/>
                </a:moveTo>
                <a:cubicBezTo>
                  <a:pt x="48" y="17"/>
                  <a:pt x="48" y="18"/>
                  <a:pt x="47" y="18"/>
                </a:cubicBezTo>
                <a:cubicBezTo>
                  <a:pt x="11" y="18"/>
                  <a:pt x="11" y="18"/>
                  <a:pt x="11" y="18"/>
                </a:cubicBezTo>
                <a:cubicBezTo>
                  <a:pt x="11" y="18"/>
                  <a:pt x="10" y="17"/>
                  <a:pt x="10" y="17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1"/>
                  <a:pt x="11" y="11"/>
                  <a:pt x="11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8" y="11"/>
                  <a:pt x="48" y="11"/>
                  <a:pt x="48" y="12"/>
                </a:cubicBezTo>
                <a:lnTo>
                  <a:pt x="48" y="17"/>
                </a:lnTo>
                <a:close/>
                <a:moveTo>
                  <a:pt x="48" y="27"/>
                </a:moveTo>
                <a:cubicBezTo>
                  <a:pt x="48" y="28"/>
                  <a:pt x="48" y="28"/>
                  <a:pt x="47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0" y="28"/>
                  <a:pt x="10" y="27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1"/>
                  <a:pt x="11" y="21"/>
                  <a:pt x="11" y="21"/>
                </a:cubicBezTo>
                <a:cubicBezTo>
                  <a:pt x="47" y="21"/>
                  <a:pt x="47" y="21"/>
                  <a:pt x="47" y="21"/>
                </a:cubicBezTo>
                <a:cubicBezTo>
                  <a:pt x="48" y="21"/>
                  <a:pt x="48" y="21"/>
                  <a:pt x="48" y="22"/>
                </a:cubicBezTo>
                <a:lnTo>
                  <a:pt x="48" y="27"/>
                </a:lnTo>
                <a:close/>
                <a:moveTo>
                  <a:pt x="48" y="37"/>
                </a:moveTo>
                <a:cubicBezTo>
                  <a:pt x="48" y="38"/>
                  <a:pt x="48" y="38"/>
                  <a:pt x="47" y="38"/>
                </a:cubicBezTo>
                <a:cubicBezTo>
                  <a:pt x="11" y="38"/>
                  <a:pt x="11" y="38"/>
                  <a:pt x="11" y="38"/>
                </a:cubicBezTo>
                <a:cubicBezTo>
                  <a:pt x="11" y="38"/>
                  <a:pt x="10" y="38"/>
                  <a:pt x="10" y="37"/>
                </a:cubicBezTo>
                <a:cubicBezTo>
                  <a:pt x="10" y="32"/>
                  <a:pt x="10" y="32"/>
                  <a:pt x="10" y="32"/>
                </a:cubicBezTo>
                <a:cubicBezTo>
                  <a:pt x="10" y="32"/>
                  <a:pt x="11" y="31"/>
                  <a:pt x="11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8" y="31"/>
                  <a:pt x="48" y="32"/>
                  <a:pt x="48" y="32"/>
                </a:cubicBezTo>
                <a:lnTo>
                  <a:pt x="48" y="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 dirty="0"/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ECBBAB92-D1BF-47C8-9E61-465905E1D523}"/>
              </a:ext>
            </a:extLst>
          </p:cNvPr>
          <p:cNvSpPr txBox="1"/>
          <p:nvPr/>
        </p:nvSpPr>
        <p:spPr>
          <a:xfrm>
            <a:off x="124439" y="4767574"/>
            <a:ext cx="44741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</p:spTree>
    <p:extLst>
      <p:ext uri="{BB962C8B-B14F-4D97-AF65-F5344CB8AC3E}">
        <p14:creationId xmlns:p14="http://schemas.microsoft.com/office/powerpoint/2010/main" val="120048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32456" y="1003620"/>
            <a:ext cx="1672720" cy="2946352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63069" y="941566"/>
            <a:ext cx="1935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spc="-20" dirty="0">
                <a:solidFill>
                  <a:srgbClr val="2E4860"/>
                </a:solidFill>
              </a:rPr>
              <a:t>Present Study</a:t>
            </a:r>
          </a:p>
        </p:txBody>
      </p:sp>
      <p:cxnSp>
        <p:nvCxnSpPr>
          <p:cNvPr id="18" name="直接连接符 17"/>
          <p:cNvCxnSpPr>
            <a:cxnSpLocks/>
          </p:cNvCxnSpPr>
          <p:nvPr/>
        </p:nvCxnSpPr>
        <p:spPr>
          <a:xfrm>
            <a:off x="3968065" y="1434305"/>
            <a:ext cx="372365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63070" y="1687916"/>
            <a:ext cx="3828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kern="1600" dirty="0"/>
              <a:t>identification and classification of named entities [2]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kern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kern="1600" dirty="0"/>
              <a:t>extraction of entity relationships [3]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kern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kern="1600" dirty="0"/>
              <a:t>the relationship between some indicators of research achievements (e.g. quantity and citation) and funding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F667426-32B3-4DE1-9BA2-29A6EB759324}"/>
              </a:ext>
            </a:extLst>
          </p:cNvPr>
          <p:cNvGrpSpPr/>
          <p:nvPr/>
        </p:nvGrpSpPr>
        <p:grpSpPr>
          <a:xfrm>
            <a:off x="1" y="216383"/>
            <a:ext cx="2012155" cy="518604"/>
            <a:chOff x="1" y="216383"/>
            <a:chExt cx="2012155" cy="518604"/>
          </a:xfrm>
        </p:grpSpPr>
        <p:sp>
          <p:nvSpPr>
            <p:cNvPr id="7" name="矩形 6"/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TextBox 6">
              <a:extLst>
                <a:ext uri="{FF2B5EF4-FFF2-40B4-BE49-F238E27FC236}">
                  <a16:creationId xmlns:a16="http://schemas.microsoft.com/office/drawing/2014/main" id="{87367E25-6F96-4EED-AAC1-0C655D21E8C5}"/>
                </a:ext>
              </a:extLst>
            </p:cNvPr>
            <p:cNvSpPr txBox="1"/>
            <p:nvPr/>
          </p:nvSpPr>
          <p:spPr>
            <a:xfrm>
              <a:off x="136920" y="304528"/>
              <a:ext cx="17383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</a:p>
          </p:txBody>
        </p:sp>
      </p:grpSp>
      <p:sp>
        <p:nvSpPr>
          <p:cNvPr id="14" name="稻壳儿小白白(http://dwz.cn/Wu2UP)">
            <a:extLst>
              <a:ext uri="{FF2B5EF4-FFF2-40B4-BE49-F238E27FC236}">
                <a16:creationId xmlns:a16="http://schemas.microsoft.com/office/drawing/2014/main" id="{EB6E3608-06A4-4C49-9F1C-A524AA2C549E}"/>
              </a:ext>
            </a:extLst>
          </p:cNvPr>
          <p:cNvSpPr>
            <a:spLocks noEditPoints="1"/>
          </p:cNvSpPr>
          <p:nvPr/>
        </p:nvSpPr>
        <p:spPr bwMode="auto">
          <a:xfrm>
            <a:off x="2261382" y="2223660"/>
            <a:ext cx="614867" cy="495219"/>
          </a:xfrm>
          <a:custGeom>
            <a:avLst/>
            <a:gdLst>
              <a:gd name="T0" fmla="*/ 371777361 w 116"/>
              <a:gd name="T1" fmla="*/ 139305784 h 94"/>
              <a:gd name="T2" fmla="*/ 0 w 116"/>
              <a:gd name="T3" fmla="*/ 0 h 94"/>
              <a:gd name="T4" fmla="*/ 0 w 116"/>
              <a:gd name="T5" fmla="*/ 506566258 h 94"/>
              <a:gd name="T6" fmla="*/ 19228903 w 116"/>
              <a:gd name="T7" fmla="*/ 506566258 h 94"/>
              <a:gd name="T8" fmla="*/ 44868285 w 116"/>
              <a:gd name="T9" fmla="*/ 506566258 h 94"/>
              <a:gd name="T10" fmla="*/ 44868285 w 116"/>
              <a:gd name="T11" fmla="*/ 550889453 h 94"/>
              <a:gd name="T12" fmla="*/ 326906544 w 116"/>
              <a:gd name="T13" fmla="*/ 595215164 h 94"/>
              <a:gd name="T14" fmla="*/ 416645645 w 116"/>
              <a:gd name="T15" fmla="*/ 595215164 h 94"/>
              <a:gd name="T16" fmla="*/ 698683905 w 116"/>
              <a:gd name="T17" fmla="*/ 550889453 h 94"/>
              <a:gd name="T18" fmla="*/ 698683905 w 116"/>
              <a:gd name="T19" fmla="*/ 506566258 h 94"/>
              <a:gd name="T20" fmla="*/ 717912808 w 116"/>
              <a:gd name="T21" fmla="*/ 506566258 h 94"/>
              <a:gd name="T22" fmla="*/ 743552189 w 116"/>
              <a:gd name="T23" fmla="*/ 506566258 h 94"/>
              <a:gd name="T24" fmla="*/ 743552189 w 116"/>
              <a:gd name="T25" fmla="*/ 0 h 94"/>
              <a:gd name="T26" fmla="*/ 371777361 w 116"/>
              <a:gd name="T27" fmla="*/ 139305784 h 94"/>
              <a:gd name="T28" fmla="*/ 326906544 w 116"/>
              <a:gd name="T29" fmla="*/ 481236561 h 94"/>
              <a:gd name="T30" fmla="*/ 44868285 w 116"/>
              <a:gd name="T31" fmla="*/ 436913366 h 94"/>
              <a:gd name="T32" fmla="*/ 44868285 w 116"/>
              <a:gd name="T33" fmla="*/ 44325711 h 94"/>
              <a:gd name="T34" fmla="*/ 108968004 w 116"/>
              <a:gd name="T35" fmla="*/ 44325711 h 94"/>
              <a:gd name="T36" fmla="*/ 121788961 w 116"/>
              <a:gd name="T37" fmla="*/ 50656877 h 94"/>
              <a:gd name="T38" fmla="*/ 121788961 w 116"/>
              <a:gd name="T39" fmla="*/ 50656877 h 94"/>
              <a:gd name="T40" fmla="*/ 320496066 w 116"/>
              <a:gd name="T41" fmla="*/ 126640935 h 94"/>
              <a:gd name="T42" fmla="*/ 326906544 w 116"/>
              <a:gd name="T43" fmla="*/ 139305784 h 94"/>
              <a:gd name="T44" fmla="*/ 326906544 w 116"/>
              <a:gd name="T45" fmla="*/ 481236561 h 94"/>
              <a:gd name="T46" fmla="*/ 698683905 w 116"/>
              <a:gd name="T47" fmla="*/ 436913366 h 94"/>
              <a:gd name="T48" fmla="*/ 416645645 w 116"/>
              <a:gd name="T49" fmla="*/ 481236561 h 94"/>
              <a:gd name="T50" fmla="*/ 416645645 w 116"/>
              <a:gd name="T51" fmla="*/ 139305784 h 94"/>
              <a:gd name="T52" fmla="*/ 698683905 w 116"/>
              <a:gd name="T53" fmla="*/ 44325711 h 94"/>
              <a:gd name="T54" fmla="*/ 698683905 w 116"/>
              <a:gd name="T55" fmla="*/ 436913366 h 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16" h="94">
                <a:moveTo>
                  <a:pt x="58" y="22"/>
                </a:moveTo>
                <a:cubicBezTo>
                  <a:pt x="58" y="3"/>
                  <a:pt x="17" y="0"/>
                  <a:pt x="0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3" y="80"/>
                  <a:pt x="3" y="80"/>
                  <a:pt x="3" y="80"/>
                </a:cubicBezTo>
                <a:cubicBezTo>
                  <a:pt x="5" y="80"/>
                  <a:pt x="6" y="80"/>
                  <a:pt x="7" y="80"/>
                </a:cubicBezTo>
                <a:cubicBezTo>
                  <a:pt x="7" y="87"/>
                  <a:pt x="7" y="87"/>
                  <a:pt x="7" y="87"/>
                </a:cubicBezTo>
                <a:cubicBezTo>
                  <a:pt x="21" y="87"/>
                  <a:pt x="51" y="83"/>
                  <a:pt x="51" y="94"/>
                </a:cubicBezTo>
                <a:cubicBezTo>
                  <a:pt x="65" y="94"/>
                  <a:pt x="65" y="94"/>
                  <a:pt x="65" y="94"/>
                </a:cubicBezTo>
                <a:cubicBezTo>
                  <a:pt x="65" y="83"/>
                  <a:pt x="94" y="87"/>
                  <a:pt x="109" y="87"/>
                </a:cubicBezTo>
                <a:cubicBezTo>
                  <a:pt x="109" y="80"/>
                  <a:pt x="109" y="80"/>
                  <a:pt x="109" y="80"/>
                </a:cubicBezTo>
                <a:cubicBezTo>
                  <a:pt x="110" y="80"/>
                  <a:pt x="111" y="80"/>
                  <a:pt x="112" y="80"/>
                </a:cubicBezTo>
                <a:cubicBezTo>
                  <a:pt x="116" y="80"/>
                  <a:pt x="116" y="80"/>
                  <a:pt x="116" y="80"/>
                </a:cubicBezTo>
                <a:cubicBezTo>
                  <a:pt x="116" y="0"/>
                  <a:pt x="116" y="0"/>
                  <a:pt x="116" y="0"/>
                </a:cubicBezTo>
                <a:cubicBezTo>
                  <a:pt x="98" y="0"/>
                  <a:pt x="58" y="3"/>
                  <a:pt x="58" y="22"/>
                </a:cubicBezTo>
                <a:close/>
                <a:moveTo>
                  <a:pt x="51" y="76"/>
                </a:moveTo>
                <a:cubicBezTo>
                  <a:pt x="40" y="69"/>
                  <a:pt x="20" y="69"/>
                  <a:pt x="7" y="69"/>
                </a:cubicBezTo>
                <a:cubicBezTo>
                  <a:pt x="7" y="7"/>
                  <a:pt x="7" y="7"/>
                  <a:pt x="7" y="7"/>
                </a:cubicBezTo>
                <a:cubicBezTo>
                  <a:pt x="11" y="7"/>
                  <a:pt x="14" y="7"/>
                  <a:pt x="17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19" y="8"/>
                  <a:pt x="19" y="8"/>
                  <a:pt x="19" y="8"/>
                </a:cubicBezTo>
                <a:cubicBezTo>
                  <a:pt x="34" y="9"/>
                  <a:pt x="49" y="12"/>
                  <a:pt x="50" y="20"/>
                </a:cubicBezTo>
                <a:cubicBezTo>
                  <a:pt x="51" y="22"/>
                  <a:pt x="51" y="22"/>
                  <a:pt x="51" y="22"/>
                </a:cubicBezTo>
                <a:lnTo>
                  <a:pt x="51" y="76"/>
                </a:lnTo>
                <a:close/>
                <a:moveTo>
                  <a:pt x="109" y="69"/>
                </a:moveTo>
                <a:cubicBezTo>
                  <a:pt x="95" y="69"/>
                  <a:pt x="76" y="69"/>
                  <a:pt x="65" y="76"/>
                </a:cubicBezTo>
                <a:cubicBezTo>
                  <a:pt x="65" y="22"/>
                  <a:pt x="65" y="22"/>
                  <a:pt x="65" y="22"/>
                </a:cubicBezTo>
                <a:cubicBezTo>
                  <a:pt x="65" y="17"/>
                  <a:pt x="73" y="7"/>
                  <a:pt x="109" y="7"/>
                </a:cubicBezTo>
                <a:lnTo>
                  <a:pt x="109" y="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稻壳儿小白白(http://dwz.cn/Wu2UP)">
            <a:extLst>
              <a:ext uri="{FF2B5EF4-FFF2-40B4-BE49-F238E27FC236}">
                <a16:creationId xmlns:a16="http://schemas.microsoft.com/office/drawing/2014/main" id="{D7C4A3AE-920F-4FE5-8199-2EA278BFD8A0}"/>
              </a:ext>
            </a:extLst>
          </p:cNvPr>
          <p:cNvSpPr>
            <a:spLocks noEditPoints="1"/>
          </p:cNvSpPr>
          <p:nvPr/>
        </p:nvSpPr>
        <p:spPr bwMode="auto">
          <a:xfrm>
            <a:off x="1531649" y="4213462"/>
            <a:ext cx="166688" cy="236538"/>
          </a:xfrm>
          <a:custGeom>
            <a:avLst/>
            <a:gdLst>
              <a:gd name="T0" fmla="*/ 844661436 w 25"/>
              <a:gd name="T1" fmla="*/ 867797098 h 35"/>
              <a:gd name="T2" fmla="*/ 711291034 w 25"/>
              <a:gd name="T3" fmla="*/ 1050492291 h 35"/>
              <a:gd name="T4" fmla="*/ 666838678 w 25"/>
              <a:gd name="T5" fmla="*/ 1096164400 h 35"/>
              <a:gd name="T6" fmla="*/ 400104540 w 25"/>
              <a:gd name="T7" fmla="*/ 1096164400 h 35"/>
              <a:gd name="T8" fmla="*/ 355645517 w 25"/>
              <a:gd name="T9" fmla="*/ 1050492291 h 35"/>
              <a:gd name="T10" fmla="*/ 355645517 w 25"/>
              <a:gd name="T11" fmla="*/ 1004820182 h 35"/>
              <a:gd name="T12" fmla="*/ 577927299 w 25"/>
              <a:gd name="T13" fmla="*/ 685101905 h 35"/>
              <a:gd name="T14" fmla="*/ 711291034 w 25"/>
              <a:gd name="T15" fmla="*/ 502413470 h 35"/>
              <a:gd name="T16" fmla="*/ 533468275 w 25"/>
              <a:gd name="T17" fmla="*/ 365390386 h 35"/>
              <a:gd name="T18" fmla="*/ 400104540 w 25"/>
              <a:gd name="T19" fmla="*/ 411062495 h 35"/>
              <a:gd name="T20" fmla="*/ 266734138 w 25"/>
              <a:gd name="T21" fmla="*/ 548085579 h 35"/>
              <a:gd name="T22" fmla="*/ 266734138 w 25"/>
              <a:gd name="T23" fmla="*/ 548085579 h 35"/>
              <a:gd name="T24" fmla="*/ 222281782 w 25"/>
              <a:gd name="T25" fmla="*/ 548085579 h 35"/>
              <a:gd name="T26" fmla="*/ 0 w 25"/>
              <a:gd name="T27" fmla="*/ 411062495 h 35"/>
              <a:gd name="T28" fmla="*/ 0 w 25"/>
              <a:gd name="T29" fmla="*/ 319718277 h 35"/>
              <a:gd name="T30" fmla="*/ 577927299 w 25"/>
              <a:gd name="T31" fmla="*/ 0 h 35"/>
              <a:gd name="T32" fmla="*/ 1111395574 w 25"/>
              <a:gd name="T33" fmla="*/ 502413470 h 35"/>
              <a:gd name="T34" fmla="*/ 844661436 w 25"/>
              <a:gd name="T35" fmla="*/ 867797098 h 35"/>
              <a:gd name="T36" fmla="*/ 711291034 w 25"/>
              <a:gd name="T37" fmla="*/ 1552905761 h 35"/>
              <a:gd name="T38" fmla="*/ 666838678 w 25"/>
              <a:gd name="T39" fmla="*/ 1598577870 h 35"/>
              <a:gd name="T40" fmla="*/ 400104540 w 25"/>
              <a:gd name="T41" fmla="*/ 1598577870 h 35"/>
              <a:gd name="T42" fmla="*/ 355645517 w 25"/>
              <a:gd name="T43" fmla="*/ 1552905761 h 35"/>
              <a:gd name="T44" fmla="*/ 355645517 w 25"/>
              <a:gd name="T45" fmla="*/ 1233187484 h 35"/>
              <a:gd name="T46" fmla="*/ 400104540 w 25"/>
              <a:gd name="T47" fmla="*/ 1187515375 h 35"/>
              <a:gd name="T48" fmla="*/ 666838678 w 25"/>
              <a:gd name="T49" fmla="*/ 1187515375 h 35"/>
              <a:gd name="T50" fmla="*/ 711291034 w 25"/>
              <a:gd name="T51" fmla="*/ 1233187484 h 35"/>
              <a:gd name="T52" fmla="*/ 711291034 w 25"/>
              <a:gd name="T53" fmla="*/ 1552905761 h 3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5" h="35">
                <a:moveTo>
                  <a:pt x="19" y="19"/>
                </a:moveTo>
                <a:cubicBezTo>
                  <a:pt x="17" y="20"/>
                  <a:pt x="16" y="22"/>
                  <a:pt x="16" y="23"/>
                </a:cubicBezTo>
                <a:cubicBezTo>
                  <a:pt x="16" y="24"/>
                  <a:pt x="16" y="24"/>
                  <a:pt x="15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8" y="24"/>
                  <a:pt x="8" y="23"/>
                  <a:pt x="8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18"/>
                  <a:pt x="11" y="16"/>
                  <a:pt x="13" y="15"/>
                </a:cubicBezTo>
                <a:cubicBezTo>
                  <a:pt x="15" y="14"/>
                  <a:pt x="16" y="13"/>
                  <a:pt x="16" y="11"/>
                </a:cubicBezTo>
                <a:cubicBezTo>
                  <a:pt x="16" y="9"/>
                  <a:pt x="14" y="8"/>
                  <a:pt x="12" y="8"/>
                </a:cubicBezTo>
                <a:cubicBezTo>
                  <a:pt x="11" y="8"/>
                  <a:pt x="10" y="9"/>
                  <a:pt x="9" y="9"/>
                </a:cubicBezTo>
                <a:cubicBezTo>
                  <a:pt x="9" y="9"/>
                  <a:pt x="8" y="10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5" y="12"/>
                  <a:pt x="5" y="12"/>
                  <a:pt x="5" y="12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8"/>
                  <a:pt x="0" y="7"/>
                </a:cubicBezTo>
                <a:cubicBezTo>
                  <a:pt x="3" y="3"/>
                  <a:pt x="7" y="0"/>
                  <a:pt x="13" y="0"/>
                </a:cubicBezTo>
                <a:cubicBezTo>
                  <a:pt x="18" y="0"/>
                  <a:pt x="25" y="5"/>
                  <a:pt x="25" y="11"/>
                </a:cubicBezTo>
                <a:cubicBezTo>
                  <a:pt x="25" y="16"/>
                  <a:pt x="21" y="18"/>
                  <a:pt x="19" y="19"/>
                </a:cubicBezTo>
                <a:close/>
                <a:moveTo>
                  <a:pt x="16" y="34"/>
                </a:moveTo>
                <a:cubicBezTo>
                  <a:pt x="16" y="34"/>
                  <a:pt x="16" y="35"/>
                  <a:pt x="15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5"/>
                  <a:pt x="8" y="34"/>
                  <a:pt x="8" y="3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9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6" y="26"/>
                  <a:pt x="16" y="27"/>
                  <a:pt x="16" y="27"/>
                </a:cubicBezTo>
                <a:lnTo>
                  <a:pt x="16" y="34"/>
                </a:lnTo>
                <a:close/>
              </a:path>
            </a:pathLst>
          </a:custGeom>
          <a:solidFill>
            <a:srgbClr val="F8C937"/>
          </a:solidFill>
          <a:ln>
            <a:noFill/>
          </a:ln>
          <a:extLst/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1AB68490-9189-41E0-A9AA-8A96BAA49536}"/>
              </a:ext>
            </a:extLst>
          </p:cNvPr>
          <p:cNvSpPr txBox="1"/>
          <p:nvPr/>
        </p:nvSpPr>
        <p:spPr>
          <a:xfrm>
            <a:off x="1811349" y="4112214"/>
            <a:ext cx="6113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kern="1600" dirty="0">
                <a:solidFill>
                  <a:srgbClr val="FF0000"/>
                </a:solidFill>
              </a:rPr>
              <a:t>Severe studies explore the impact of funding on scientific research in different fields on entity level.</a:t>
            </a: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DDC81F04-22CE-435B-9D8B-E5CAD3CC16B8}"/>
              </a:ext>
            </a:extLst>
          </p:cNvPr>
          <p:cNvSpPr txBox="1"/>
          <p:nvPr/>
        </p:nvSpPr>
        <p:spPr>
          <a:xfrm>
            <a:off x="124439" y="4767574"/>
            <a:ext cx="44741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</p:spTree>
    <p:extLst>
      <p:ext uri="{BB962C8B-B14F-4D97-AF65-F5344CB8AC3E}">
        <p14:creationId xmlns:p14="http://schemas.microsoft.com/office/powerpoint/2010/main" val="244589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71682" y="1194033"/>
            <a:ext cx="1672720" cy="3145137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702295" y="1080517"/>
            <a:ext cx="1935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spc="-20" dirty="0">
                <a:solidFill>
                  <a:srgbClr val="2E4860"/>
                </a:solidFill>
              </a:rPr>
              <a:t>Purpose</a:t>
            </a:r>
          </a:p>
        </p:txBody>
      </p:sp>
      <p:cxnSp>
        <p:nvCxnSpPr>
          <p:cNvPr id="18" name="直接连接符 17"/>
          <p:cNvCxnSpPr>
            <a:cxnSpLocks/>
          </p:cNvCxnSpPr>
          <p:nvPr/>
        </p:nvCxnSpPr>
        <p:spPr>
          <a:xfrm>
            <a:off x="3807291" y="1573256"/>
            <a:ext cx="38796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02296" y="1621277"/>
            <a:ext cx="40617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kern="1600" dirty="0"/>
              <a:t>The trends in scientific research in different subfields of biomedical field are unclear.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zh-CN" sz="1600" kern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kern="1600" dirty="0"/>
              <a:t>The impact of funding on  the development of biomedical research in different fields is unclear.</a:t>
            </a:r>
          </a:p>
          <a:p>
            <a:endParaRPr lang="en-US" altLang="zh-CN" sz="1600" kern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kern="1600" dirty="0"/>
              <a:t>We study the effect of funding on the promotion of biomedical research in different fields.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F667426-32B3-4DE1-9BA2-29A6EB759324}"/>
              </a:ext>
            </a:extLst>
          </p:cNvPr>
          <p:cNvGrpSpPr/>
          <p:nvPr/>
        </p:nvGrpSpPr>
        <p:grpSpPr>
          <a:xfrm>
            <a:off x="1" y="216383"/>
            <a:ext cx="2012155" cy="518604"/>
            <a:chOff x="1" y="216383"/>
            <a:chExt cx="2012155" cy="518604"/>
          </a:xfrm>
        </p:grpSpPr>
        <p:sp>
          <p:nvSpPr>
            <p:cNvPr id="7" name="矩形 6"/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TextBox 6">
              <a:extLst>
                <a:ext uri="{FF2B5EF4-FFF2-40B4-BE49-F238E27FC236}">
                  <a16:creationId xmlns:a16="http://schemas.microsoft.com/office/drawing/2014/main" id="{87367E25-6F96-4EED-AAC1-0C655D21E8C5}"/>
                </a:ext>
              </a:extLst>
            </p:cNvPr>
            <p:cNvSpPr txBox="1"/>
            <p:nvPr/>
          </p:nvSpPr>
          <p:spPr>
            <a:xfrm>
              <a:off x="136920" y="304528"/>
              <a:ext cx="17383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DB06D886-54A6-4221-A99D-CF002F4B5E11}"/>
              </a:ext>
            </a:extLst>
          </p:cNvPr>
          <p:cNvGrpSpPr/>
          <p:nvPr/>
        </p:nvGrpSpPr>
        <p:grpSpPr>
          <a:xfrm>
            <a:off x="2219923" y="2492758"/>
            <a:ext cx="376238" cy="547686"/>
            <a:chOff x="1635918" y="1621632"/>
            <a:chExt cx="376238" cy="547686"/>
          </a:xfrm>
        </p:grpSpPr>
        <p:sp>
          <p:nvSpPr>
            <p:cNvPr id="20" name="椭圆 27">
              <a:extLst>
                <a:ext uri="{FF2B5EF4-FFF2-40B4-BE49-F238E27FC236}">
                  <a16:creationId xmlns:a16="http://schemas.microsoft.com/office/drawing/2014/main" id="{E996C597-466D-4113-9FD6-D6ECCC8A5D28}"/>
                </a:ext>
              </a:extLst>
            </p:cNvPr>
            <p:cNvSpPr/>
            <p:nvPr/>
          </p:nvSpPr>
          <p:spPr>
            <a:xfrm>
              <a:off x="1635918" y="1621632"/>
              <a:ext cx="376238" cy="342901"/>
            </a:xfrm>
            <a:custGeom>
              <a:avLst/>
              <a:gdLst/>
              <a:ahLst/>
              <a:cxnLst/>
              <a:rect l="l" t="t" r="r" b="b"/>
              <a:pathLst>
                <a:path w="376238" h="342901">
                  <a:moveTo>
                    <a:pt x="188119" y="0"/>
                  </a:moveTo>
                  <a:cubicBezTo>
                    <a:pt x="292014" y="0"/>
                    <a:pt x="376238" y="84224"/>
                    <a:pt x="376238" y="188119"/>
                  </a:cubicBezTo>
                  <a:cubicBezTo>
                    <a:pt x="376238" y="254148"/>
                    <a:pt x="342219" y="312232"/>
                    <a:pt x="288862" y="342901"/>
                  </a:cubicBezTo>
                  <a:lnTo>
                    <a:pt x="87376" y="342901"/>
                  </a:lnTo>
                  <a:cubicBezTo>
                    <a:pt x="34019" y="312232"/>
                    <a:pt x="0" y="254148"/>
                    <a:pt x="0" y="188119"/>
                  </a:cubicBezTo>
                  <a:cubicBezTo>
                    <a:pt x="0" y="84224"/>
                    <a:pt x="84224" y="0"/>
                    <a:pt x="1881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EB45563A-D1A9-4050-B0FC-C9210971AF22}"/>
                </a:ext>
              </a:extLst>
            </p:cNvPr>
            <p:cNvCxnSpPr/>
            <p:nvPr/>
          </p:nvCxnSpPr>
          <p:spPr>
            <a:xfrm flipH="1" flipV="1">
              <a:off x="1769269" y="1814512"/>
              <a:ext cx="54768" cy="188119"/>
            </a:xfrm>
            <a:prstGeom prst="line">
              <a:avLst/>
            </a:prstGeom>
            <a:ln>
              <a:solidFill>
                <a:srgbClr val="F8C9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2B4AF5A9-1C29-4B36-A070-B84165AF53C9}"/>
                </a:ext>
              </a:extLst>
            </p:cNvPr>
            <p:cNvCxnSpPr/>
            <p:nvPr/>
          </p:nvCxnSpPr>
          <p:spPr>
            <a:xfrm flipV="1">
              <a:off x="1824037" y="1809750"/>
              <a:ext cx="50007" cy="188119"/>
            </a:xfrm>
            <a:prstGeom prst="line">
              <a:avLst/>
            </a:prstGeom>
            <a:ln>
              <a:solidFill>
                <a:srgbClr val="F8C9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圆角矩形 9218">
              <a:extLst>
                <a:ext uri="{FF2B5EF4-FFF2-40B4-BE49-F238E27FC236}">
                  <a16:creationId xmlns:a16="http://schemas.microsoft.com/office/drawing/2014/main" id="{F4279946-4733-41B0-8E6F-FE5032ACA318}"/>
                </a:ext>
              </a:extLst>
            </p:cNvPr>
            <p:cNvSpPr/>
            <p:nvPr/>
          </p:nvSpPr>
          <p:spPr>
            <a:xfrm>
              <a:off x="1692411" y="1978818"/>
              <a:ext cx="262239" cy="169069"/>
            </a:xfrm>
            <a:custGeom>
              <a:avLst/>
              <a:gdLst>
                <a:gd name="connsiteX0" fmla="*/ 0 w 257174"/>
                <a:gd name="connsiteY0" fmla="*/ 54769 h 185738"/>
                <a:gd name="connsiteX1" fmla="*/ 54769 w 257174"/>
                <a:gd name="connsiteY1" fmla="*/ 0 h 185738"/>
                <a:gd name="connsiteX2" fmla="*/ 202405 w 257174"/>
                <a:gd name="connsiteY2" fmla="*/ 0 h 185738"/>
                <a:gd name="connsiteX3" fmla="*/ 257174 w 257174"/>
                <a:gd name="connsiteY3" fmla="*/ 54769 h 185738"/>
                <a:gd name="connsiteX4" fmla="*/ 257174 w 257174"/>
                <a:gd name="connsiteY4" fmla="*/ 130969 h 185738"/>
                <a:gd name="connsiteX5" fmla="*/ 202405 w 257174"/>
                <a:gd name="connsiteY5" fmla="*/ 185738 h 185738"/>
                <a:gd name="connsiteX6" fmla="*/ 54769 w 257174"/>
                <a:gd name="connsiteY6" fmla="*/ 185738 h 185738"/>
                <a:gd name="connsiteX7" fmla="*/ 0 w 257174"/>
                <a:gd name="connsiteY7" fmla="*/ 130969 h 185738"/>
                <a:gd name="connsiteX8" fmla="*/ 0 w 257174"/>
                <a:gd name="connsiteY8" fmla="*/ 54769 h 185738"/>
                <a:gd name="connsiteX0" fmla="*/ 0 w 259200"/>
                <a:gd name="connsiteY0" fmla="*/ 54769 h 185738"/>
                <a:gd name="connsiteX1" fmla="*/ 54769 w 259200"/>
                <a:gd name="connsiteY1" fmla="*/ 0 h 185738"/>
                <a:gd name="connsiteX2" fmla="*/ 238124 w 259200"/>
                <a:gd name="connsiteY2" fmla="*/ 0 h 185738"/>
                <a:gd name="connsiteX3" fmla="*/ 257174 w 259200"/>
                <a:gd name="connsiteY3" fmla="*/ 54769 h 185738"/>
                <a:gd name="connsiteX4" fmla="*/ 257174 w 259200"/>
                <a:gd name="connsiteY4" fmla="*/ 130969 h 185738"/>
                <a:gd name="connsiteX5" fmla="*/ 202405 w 259200"/>
                <a:gd name="connsiteY5" fmla="*/ 185738 h 185738"/>
                <a:gd name="connsiteX6" fmla="*/ 54769 w 259200"/>
                <a:gd name="connsiteY6" fmla="*/ 185738 h 185738"/>
                <a:gd name="connsiteX7" fmla="*/ 0 w 259200"/>
                <a:gd name="connsiteY7" fmla="*/ 130969 h 185738"/>
                <a:gd name="connsiteX8" fmla="*/ 0 w 259200"/>
                <a:gd name="connsiteY8" fmla="*/ 54769 h 185738"/>
                <a:gd name="connsiteX0" fmla="*/ 3039 w 262239"/>
                <a:gd name="connsiteY0" fmla="*/ 54769 h 185738"/>
                <a:gd name="connsiteX1" fmla="*/ 19708 w 262239"/>
                <a:gd name="connsiteY1" fmla="*/ 0 h 185738"/>
                <a:gd name="connsiteX2" fmla="*/ 241163 w 262239"/>
                <a:gd name="connsiteY2" fmla="*/ 0 h 185738"/>
                <a:gd name="connsiteX3" fmla="*/ 260213 w 262239"/>
                <a:gd name="connsiteY3" fmla="*/ 54769 h 185738"/>
                <a:gd name="connsiteX4" fmla="*/ 260213 w 262239"/>
                <a:gd name="connsiteY4" fmla="*/ 130969 h 185738"/>
                <a:gd name="connsiteX5" fmla="*/ 205444 w 262239"/>
                <a:gd name="connsiteY5" fmla="*/ 185738 h 185738"/>
                <a:gd name="connsiteX6" fmla="*/ 57808 w 262239"/>
                <a:gd name="connsiteY6" fmla="*/ 185738 h 185738"/>
                <a:gd name="connsiteX7" fmla="*/ 3039 w 262239"/>
                <a:gd name="connsiteY7" fmla="*/ 130969 h 185738"/>
                <a:gd name="connsiteX8" fmla="*/ 3039 w 262239"/>
                <a:gd name="connsiteY8" fmla="*/ 54769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239" h="185738">
                  <a:moveTo>
                    <a:pt x="3039" y="54769"/>
                  </a:moveTo>
                  <a:cubicBezTo>
                    <a:pt x="3039" y="24521"/>
                    <a:pt x="-10540" y="0"/>
                    <a:pt x="19708" y="0"/>
                  </a:cubicBezTo>
                  <a:lnTo>
                    <a:pt x="241163" y="0"/>
                  </a:lnTo>
                  <a:cubicBezTo>
                    <a:pt x="271411" y="0"/>
                    <a:pt x="260213" y="24521"/>
                    <a:pt x="260213" y="54769"/>
                  </a:cubicBezTo>
                  <a:lnTo>
                    <a:pt x="260213" y="130969"/>
                  </a:lnTo>
                  <a:cubicBezTo>
                    <a:pt x="260213" y="161217"/>
                    <a:pt x="235692" y="185738"/>
                    <a:pt x="205444" y="185738"/>
                  </a:cubicBezTo>
                  <a:lnTo>
                    <a:pt x="57808" y="185738"/>
                  </a:lnTo>
                  <a:cubicBezTo>
                    <a:pt x="27560" y="185738"/>
                    <a:pt x="3039" y="161217"/>
                    <a:pt x="3039" y="130969"/>
                  </a:cubicBezTo>
                  <a:lnTo>
                    <a:pt x="3039" y="54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42EC158A-0EFC-402E-BAC8-F00F8DBDD669}"/>
                </a:ext>
              </a:extLst>
            </p:cNvPr>
            <p:cNvCxnSpPr/>
            <p:nvPr/>
          </p:nvCxnSpPr>
          <p:spPr>
            <a:xfrm>
              <a:off x="1764507" y="2169318"/>
              <a:ext cx="121444" cy="0"/>
            </a:xfrm>
            <a:prstGeom prst="line">
              <a:avLst/>
            </a:prstGeom>
            <a:ln w="25400" cap="rnd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">
            <a:extLst>
              <a:ext uri="{FF2B5EF4-FFF2-40B4-BE49-F238E27FC236}">
                <a16:creationId xmlns:a16="http://schemas.microsoft.com/office/drawing/2014/main" id="{93EB76F7-0EB3-4E53-AA87-1951882EDE3E}"/>
              </a:ext>
            </a:extLst>
          </p:cNvPr>
          <p:cNvSpPr txBox="1"/>
          <p:nvPr/>
        </p:nvSpPr>
        <p:spPr>
          <a:xfrm>
            <a:off x="124439" y="4767574"/>
            <a:ext cx="44741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</p:spTree>
    <p:extLst>
      <p:ext uri="{BB962C8B-B14F-4D97-AF65-F5344CB8AC3E}">
        <p14:creationId xmlns:p14="http://schemas.microsoft.com/office/powerpoint/2010/main" val="414317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439" y="4767574"/>
            <a:ext cx="43625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ADB2CCA-9445-43F9-B97E-87F0979B94B4}"/>
              </a:ext>
            </a:extLst>
          </p:cNvPr>
          <p:cNvGrpSpPr/>
          <p:nvPr/>
        </p:nvGrpSpPr>
        <p:grpSpPr>
          <a:xfrm>
            <a:off x="0" y="216383"/>
            <a:ext cx="2012156" cy="518604"/>
            <a:chOff x="0" y="216383"/>
            <a:chExt cx="2012156" cy="518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285C5C8-BD2D-488D-9CBD-99E66C1F88DB}"/>
                </a:ext>
              </a:extLst>
            </p:cNvPr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6">
              <a:extLst>
                <a:ext uri="{FF2B5EF4-FFF2-40B4-BE49-F238E27FC236}">
                  <a16:creationId xmlns:a16="http://schemas.microsoft.com/office/drawing/2014/main" id="{436A0E70-3351-4D76-8F7D-827D9954FC53}"/>
                </a:ext>
              </a:extLst>
            </p:cNvPr>
            <p:cNvSpPr txBox="1"/>
            <p:nvPr/>
          </p:nvSpPr>
          <p:spPr>
            <a:xfrm>
              <a:off x="0" y="306408"/>
              <a:ext cx="20121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METHODOLOGY</a:t>
              </a: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6B5C6461-2E4A-43DD-BE01-F87EEF372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417" y="907300"/>
            <a:ext cx="5473166" cy="358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2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439" y="4767574"/>
            <a:ext cx="43625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86886" y="1369685"/>
            <a:ext cx="368447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spc="-10" dirty="0">
                <a:solidFill>
                  <a:srgbClr val="383838"/>
                </a:solidFill>
              </a:rPr>
              <a:t>Entity extraction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Biomedical data from PubMed between 1988 and 2017 is</a:t>
            </a:r>
            <a:r>
              <a:rPr lang="zh-CN" altLang="en-US" sz="1400" spc="-10" dirty="0">
                <a:solidFill>
                  <a:srgbClr val="383838"/>
                </a:solidFill>
              </a:rPr>
              <a:t> </a:t>
            </a:r>
            <a:r>
              <a:rPr lang="en-US" altLang="zh-CN" sz="1400" spc="-10" dirty="0">
                <a:solidFill>
                  <a:srgbClr val="383838"/>
                </a:solidFill>
              </a:rPr>
              <a:t>obtained based on BERN [4, 5, 6].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Two steps: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400" spc="-10" dirty="0">
                <a:solidFill>
                  <a:srgbClr val="383838"/>
                </a:solidFill>
              </a:rPr>
              <a:t>Named Entity Recognition (NER)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zh-CN" sz="1400" spc="-10" dirty="0">
              <a:solidFill>
                <a:srgbClr val="383838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400" spc="-10" dirty="0">
                <a:solidFill>
                  <a:srgbClr val="383838"/>
                </a:solidFill>
              </a:rPr>
              <a:t>Multi-Type Normalization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ADB2CCA-9445-43F9-B97E-87F0979B94B4}"/>
              </a:ext>
            </a:extLst>
          </p:cNvPr>
          <p:cNvGrpSpPr/>
          <p:nvPr/>
        </p:nvGrpSpPr>
        <p:grpSpPr>
          <a:xfrm>
            <a:off x="0" y="216383"/>
            <a:ext cx="2012156" cy="518604"/>
            <a:chOff x="0" y="216383"/>
            <a:chExt cx="2012156" cy="518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285C5C8-BD2D-488D-9CBD-99E66C1F88DB}"/>
                </a:ext>
              </a:extLst>
            </p:cNvPr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6">
              <a:extLst>
                <a:ext uri="{FF2B5EF4-FFF2-40B4-BE49-F238E27FC236}">
                  <a16:creationId xmlns:a16="http://schemas.microsoft.com/office/drawing/2014/main" id="{436A0E70-3351-4D76-8F7D-827D9954FC53}"/>
                </a:ext>
              </a:extLst>
            </p:cNvPr>
            <p:cNvSpPr txBox="1"/>
            <p:nvPr/>
          </p:nvSpPr>
          <p:spPr>
            <a:xfrm>
              <a:off x="0" y="306408"/>
              <a:ext cx="20121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METHODOLOGY</a:t>
              </a: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78FA6C55-DAFE-4872-B5E6-5EB19082A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44" y="1324778"/>
            <a:ext cx="4581279" cy="299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46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439" y="4767574"/>
            <a:ext cx="43625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70507" y="1258466"/>
            <a:ext cx="36844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spc="-10" dirty="0">
                <a:solidFill>
                  <a:srgbClr val="383838"/>
                </a:solidFill>
              </a:rPr>
              <a:t>Funding data acquisition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The project funding information and project papers are obtained from the NIH.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The </a:t>
            </a:r>
            <a:r>
              <a:rPr lang="en-US" altLang="zh-CN" sz="1400" spc="-10" dirty="0"/>
              <a:t>average funding </a:t>
            </a:r>
            <a:r>
              <a:rPr lang="en-US" altLang="zh-CN" sz="1400" spc="-10" dirty="0">
                <a:solidFill>
                  <a:srgbClr val="383838"/>
                </a:solidFill>
              </a:rPr>
              <a:t>received for each paper in a project is calculated.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Based on the previously extracted medical entity data, the entities mentioned in the funding article are extracted.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/>
              <a:t>Funding of the entity mentioned in the article is the funding of this article.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ADB2CCA-9445-43F9-B97E-87F0979B94B4}"/>
              </a:ext>
            </a:extLst>
          </p:cNvPr>
          <p:cNvGrpSpPr/>
          <p:nvPr/>
        </p:nvGrpSpPr>
        <p:grpSpPr>
          <a:xfrm>
            <a:off x="0" y="216383"/>
            <a:ext cx="2012156" cy="518604"/>
            <a:chOff x="0" y="216383"/>
            <a:chExt cx="2012156" cy="518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285C5C8-BD2D-488D-9CBD-99E66C1F88DB}"/>
                </a:ext>
              </a:extLst>
            </p:cNvPr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6">
              <a:extLst>
                <a:ext uri="{FF2B5EF4-FFF2-40B4-BE49-F238E27FC236}">
                  <a16:creationId xmlns:a16="http://schemas.microsoft.com/office/drawing/2014/main" id="{436A0E70-3351-4D76-8F7D-827D9954FC53}"/>
                </a:ext>
              </a:extLst>
            </p:cNvPr>
            <p:cNvSpPr txBox="1"/>
            <p:nvPr/>
          </p:nvSpPr>
          <p:spPr>
            <a:xfrm>
              <a:off x="0" y="306408"/>
              <a:ext cx="20121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METHODOLOGY</a:t>
              </a: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A4AE7F05-3851-42EB-964F-934BC07D3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44" y="1324778"/>
            <a:ext cx="4581279" cy="299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6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439" y="4767574"/>
            <a:ext cx="43625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Relation between Biomedical Entities and Government Funding</a:t>
            </a:r>
          </a:p>
        </p:txBody>
      </p:sp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80556" y="1369685"/>
            <a:ext cx="36844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spc="-10" dirty="0">
                <a:solidFill>
                  <a:srgbClr val="383838"/>
                </a:solidFill>
              </a:rPr>
              <a:t>Data acquisition and entity extraction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489,433 biomedical entities are obtained between 1988 and 2017, divided into species, disease, gene/protein and drugs/chemicals [6].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2,082,652 research projects are obtained, with about 1,0261.3 billion dollars [6].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ADB2CCA-9445-43F9-B97E-87F0979B94B4}"/>
              </a:ext>
            </a:extLst>
          </p:cNvPr>
          <p:cNvGrpSpPr/>
          <p:nvPr/>
        </p:nvGrpSpPr>
        <p:grpSpPr>
          <a:xfrm>
            <a:off x="0" y="216383"/>
            <a:ext cx="2012156" cy="518604"/>
            <a:chOff x="0" y="216383"/>
            <a:chExt cx="2012156" cy="518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285C5C8-BD2D-488D-9CBD-99E66C1F88DB}"/>
                </a:ext>
              </a:extLst>
            </p:cNvPr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6">
              <a:extLst>
                <a:ext uri="{FF2B5EF4-FFF2-40B4-BE49-F238E27FC236}">
                  <a16:creationId xmlns:a16="http://schemas.microsoft.com/office/drawing/2014/main" id="{436A0E70-3351-4D76-8F7D-827D9954FC53}"/>
                </a:ext>
              </a:extLst>
            </p:cNvPr>
            <p:cNvSpPr txBox="1"/>
            <p:nvPr/>
          </p:nvSpPr>
          <p:spPr>
            <a:xfrm>
              <a:off x="0" y="306408"/>
              <a:ext cx="20121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METHODOLOGY</a:t>
              </a: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DD72311E-091B-443B-848B-F34DE7846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44" y="1324778"/>
            <a:ext cx="4581279" cy="299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1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Arial"/>
        <a:ea typeface="宋体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2749</TotalTime>
  <Words>1570</Words>
  <Application>Microsoft Office PowerPoint</Application>
  <PresentationFormat>全屏显示(16:9)</PresentationFormat>
  <Paragraphs>302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等线</vt:lpstr>
      <vt:lpstr>宋体</vt:lpstr>
      <vt:lpstr>微软雅黑</vt:lpstr>
      <vt:lpstr>Arial</vt:lpstr>
      <vt:lpstr>Calibri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114</dc:creator>
  <cp:lastModifiedBy>TAN</cp:lastModifiedBy>
  <cp:revision>140</cp:revision>
  <dcterms:created xsi:type="dcterms:W3CDTF">2014-04-11T02:33:39Z</dcterms:created>
  <dcterms:modified xsi:type="dcterms:W3CDTF">2020-08-01T03:23:48Z</dcterms:modified>
</cp:coreProperties>
</file>